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2" r:id="rId1"/>
  </p:sldMasterIdLst>
  <p:notesMasterIdLst>
    <p:notesMasterId r:id="rId32"/>
  </p:notesMasterIdLst>
  <p:handoutMasterIdLst>
    <p:handoutMasterId r:id="rId33"/>
  </p:handoutMasterIdLst>
  <p:sldIdLst>
    <p:sldId id="275" r:id="rId2"/>
    <p:sldId id="1455" r:id="rId3"/>
    <p:sldId id="1136" r:id="rId4"/>
    <p:sldId id="1138" r:id="rId5"/>
    <p:sldId id="1739" r:id="rId6"/>
    <p:sldId id="1746" r:id="rId7"/>
    <p:sldId id="1747" r:id="rId8"/>
    <p:sldId id="1766" r:id="rId9"/>
    <p:sldId id="1768" r:id="rId10"/>
    <p:sldId id="1749" r:id="rId11"/>
    <p:sldId id="1767" r:id="rId12"/>
    <p:sldId id="1765" r:id="rId13"/>
    <p:sldId id="1751" r:id="rId14"/>
    <p:sldId id="1752" r:id="rId15"/>
    <p:sldId id="1770" r:id="rId16"/>
    <p:sldId id="320" r:id="rId17"/>
    <p:sldId id="1753" r:id="rId18"/>
    <p:sldId id="1754" r:id="rId19"/>
    <p:sldId id="1755" r:id="rId20"/>
    <p:sldId id="1756" r:id="rId21"/>
    <p:sldId id="1757" r:id="rId22"/>
    <p:sldId id="1758" r:id="rId23"/>
    <p:sldId id="1759" r:id="rId24"/>
    <p:sldId id="1760" r:id="rId25"/>
    <p:sldId id="1761" r:id="rId26"/>
    <p:sldId id="1762" r:id="rId27"/>
    <p:sldId id="1763" r:id="rId28"/>
    <p:sldId id="1764" r:id="rId29"/>
    <p:sldId id="1728" r:id="rId30"/>
    <p:sldId id="147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E"/>
    <a:srgbClr val="545454"/>
    <a:srgbClr val="FFFFFF"/>
    <a:srgbClr val="FF01FF"/>
    <a:srgbClr val="00274C"/>
    <a:srgbClr val="003A70"/>
    <a:srgbClr val="FDB515"/>
    <a:srgbClr val="007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50"/>
    <p:restoredTop sz="68844"/>
  </p:normalViewPr>
  <p:slideViewPr>
    <p:cSldViewPr snapToGrid="0" snapToObjects="1">
      <p:cViewPr varScale="1">
        <p:scale>
          <a:sx n="86" d="100"/>
          <a:sy n="86" d="100"/>
        </p:scale>
        <p:origin x="2408" y="192"/>
      </p:cViewPr>
      <p:guideLst/>
    </p:cSldViewPr>
  </p:slideViewPr>
  <p:notesTextViewPr>
    <p:cViewPr>
      <p:scale>
        <a:sx n="110" d="100"/>
        <a:sy n="110" d="100"/>
      </p:scale>
      <p:origin x="0" y="0"/>
    </p:cViewPr>
  </p:notesText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27327B-423B-3941-9346-BA9301300D42}" type="datetimeFigureOut">
              <a:rPr lang="en-US" smtClean="0"/>
              <a:t>4/27/22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B3198B-E9CB-B543-BE30-38016783FE3E}" type="slidenum">
              <a:rPr lang="en-US" smtClean="0"/>
              <a:t>‹#›</a:t>
            </a:fld>
            <a:endParaRPr lang="en-US"/>
          </a:p>
        </p:txBody>
      </p:sp>
    </p:spTree>
    <p:extLst>
      <p:ext uri="{BB962C8B-B14F-4D97-AF65-F5344CB8AC3E}">
        <p14:creationId xmlns:p14="http://schemas.microsoft.com/office/powerpoint/2010/main" val="1901008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E55AF-86C5-CF42-ABFB-273E57D2CD91}" type="datetimeFigureOut">
              <a:rPr lang="en-US" smtClean="0"/>
              <a:t>4/27/22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8FB4C-4A27-0B46-A38F-1198A35AF10F}" type="slidenum">
              <a:rPr lang="en-US" smtClean="0"/>
              <a:t>‹#›</a:t>
            </a:fld>
            <a:endParaRPr lang="en-US"/>
          </a:p>
        </p:txBody>
      </p:sp>
    </p:spTree>
    <p:extLst>
      <p:ext uri="{BB962C8B-B14F-4D97-AF65-F5344CB8AC3E}">
        <p14:creationId xmlns:p14="http://schemas.microsoft.com/office/powerpoint/2010/main" val="859806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212.net/c/link/?t=0&amp;l=en&amp;o=3448921-1&amp;h=2204216949&amp;u=http%3A%2F%2Fwww.southwest.com%2F%3Fsrc%3DPRPRPRNAWARBESTEM220218&amp;a=Southwest+Airlines+Co."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prnewswire.com/news-releases/southwest-airlines-once-again-ranked-among-forbes-best-employers-in-america-301485867.html#financial-moda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Tx/>
              <a:buChar char="-"/>
            </a:pPr>
            <a:r>
              <a:rPr lang="en-US" dirty="0"/>
              <a:t>Capability Analysis + Six Sigma</a:t>
            </a:r>
          </a:p>
          <a:p>
            <a:pPr marL="171450" indent="-171450">
              <a:buFontTx/>
              <a:buChar char="-"/>
            </a:pPr>
            <a:r>
              <a:rPr lang="en-US" dirty="0"/>
              <a:t>Ritz-Carlton Case</a:t>
            </a:r>
          </a:p>
          <a:p>
            <a:pPr marL="171450" indent="-171450">
              <a:buFontTx/>
              <a:buChar char="-"/>
            </a:pPr>
            <a:r>
              <a:rPr lang="en-US" dirty="0"/>
              <a:t>Service Excellence</a:t>
            </a:r>
          </a:p>
        </p:txBody>
      </p:sp>
      <p:sp>
        <p:nvSpPr>
          <p:cNvPr id="4" name="Slide Number Placeholder 3"/>
          <p:cNvSpPr>
            <a:spLocks noGrp="1"/>
          </p:cNvSpPr>
          <p:nvPr>
            <p:ph type="sldNum" sz="quarter" idx="5"/>
          </p:nvPr>
        </p:nvSpPr>
        <p:spPr/>
        <p:txBody>
          <a:bodyPr/>
          <a:lstStyle/>
          <a:p>
            <a:fld id="{97F8FB4C-4A27-0B46-A38F-1198A35AF10F}" type="slidenum">
              <a:rPr lang="en-US" smtClean="0"/>
              <a:t>0</a:t>
            </a:fld>
            <a:endParaRPr lang="en-US"/>
          </a:p>
        </p:txBody>
      </p:sp>
    </p:spTree>
    <p:extLst>
      <p:ext uri="{BB962C8B-B14F-4D97-AF65-F5344CB8AC3E}">
        <p14:creationId xmlns:p14="http://schemas.microsoft.com/office/powerpoint/2010/main" val="124726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31863">
              <a:defRPr sz="2800">
                <a:solidFill>
                  <a:schemeClr val="tx1"/>
                </a:solidFill>
                <a:latin typeface="Times New Roman" panose="02020603050405020304" pitchFamily="18" charset="0"/>
              </a:defRPr>
            </a:lvl1pPr>
            <a:lvl2pPr marL="742950" indent="-285750" defTabSz="931863">
              <a:defRPr sz="2800">
                <a:solidFill>
                  <a:schemeClr val="tx1"/>
                </a:solidFill>
                <a:latin typeface="Times New Roman" panose="02020603050405020304" pitchFamily="18" charset="0"/>
              </a:defRPr>
            </a:lvl2pPr>
            <a:lvl3pPr marL="1143000" indent="-228600" defTabSz="931863">
              <a:defRPr sz="2800">
                <a:solidFill>
                  <a:schemeClr val="tx1"/>
                </a:solidFill>
                <a:latin typeface="Times New Roman" panose="02020603050405020304" pitchFamily="18" charset="0"/>
              </a:defRPr>
            </a:lvl3pPr>
            <a:lvl4pPr marL="1600200" indent="-228600" defTabSz="931863">
              <a:defRPr sz="2800">
                <a:solidFill>
                  <a:schemeClr val="tx1"/>
                </a:solidFill>
                <a:latin typeface="Times New Roman" panose="02020603050405020304" pitchFamily="18" charset="0"/>
              </a:defRPr>
            </a:lvl4pPr>
            <a:lvl5pPr marL="2057400" indent="-228600" defTabSz="931863">
              <a:defRPr sz="28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800">
                <a:solidFill>
                  <a:schemeClr val="tx1"/>
                </a:solidFill>
                <a:latin typeface="Times New Roman" panose="02020603050405020304" pitchFamily="18" charset="0"/>
              </a:defRPr>
            </a:lvl9pPr>
          </a:lstStyle>
          <a:p>
            <a:pPr marL="0" marR="0" lvl="0" indent="0" algn="r" defTabSz="931863" rtl="0" eaLnBrk="1" fontAlgn="auto" latinLnBrk="0" hangingPunct="1">
              <a:lnSpc>
                <a:spcPct val="100000"/>
              </a:lnSpc>
              <a:spcBef>
                <a:spcPts val="0"/>
              </a:spcBef>
              <a:spcAft>
                <a:spcPts val="0"/>
              </a:spcAft>
              <a:buClrTx/>
              <a:buSzTx/>
              <a:buFontTx/>
              <a:buNone/>
              <a:tabLst/>
              <a:defRPr/>
            </a:pPr>
            <a:fld id="{F23CDDF1-F41E-45D1-80D6-351F79D9EB12}" type="slidenum">
              <a:rPr kumimoji="0" lang="en-US"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xfrm>
            <a:off x="1181100" y="696913"/>
            <a:ext cx="4648200" cy="3486150"/>
          </a:xfrm>
          <a:ln/>
        </p:spPr>
      </p:sp>
      <p:sp>
        <p:nvSpPr>
          <p:cNvPr id="27652" name="Rectangle 3"/>
          <p:cNvSpPr>
            <a:spLocks noGrp="1" noChangeArrowheads="1"/>
          </p:cNvSpPr>
          <p:nvPr>
            <p:ph type="body" idx="1"/>
          </p:nvPr>
        </p:nvSpPr>
        <p:spPr>
          <a:xfrm>
            <a:off x="935038" y="4416425"/>
            <a:ext cx="5140325" cy="41830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49" tIns="45825" rIns="91649" bIns="45825"/>
          <a:lstStyle/>
          <a:p>
            <a:endParaRPr lang="en-US" altLang="en-US">
              <a:latin typeface="Arial" panose="020B0604020202020204" pitchFamily="34" charset="0"/>
            </a:endParaRPr>
          </a:p>
        </p:txBody>
      </p:sp>
    </p:spTree>
    <p:extLst>
      <p:ext uri="{BB962C8B-B14F-4D97-AF65-F5344CB8AC3E}">
        <p14:creationId xmlns:p14="http://schemas.microsoft.com/office/powerpoint/2010/main" val="1722235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31863">
              <a:defRPr sz="2800">
                <a:solidFill>
                  <a:schemeClr val="tx1"/>
                </a:solidFill>
                <a:latin typeface="Times New Roman" panose="02020603050405020304" pitchFamily="18" charset="0"/>
              </a:defRPr>
            </a:lvl1pPr>
            <a:lvl2pPr marL="742950" indent="-285750" defTabSz="931863">
              <a:defRPr sz="2800">
                <a:solidFill>
                  <a:schemeClr val="tx1"/>
                </a:solidFill>
                <a:latin typeface="Times New Roman" panose="02020603050405020304" pitchFamily="18" charset="0"/>
              </a:defRPr>
            </a:lvl2pPr>
            <a:lvl3pPr marL="1143000" indent="-228600" defTabSz="931863">
              <a:defRPr sz="2800">
                <a:solidFill>
                  <a:schemeClr val="tx1"/>
                </a:solidFill>
                <a:latin typeface="Times New Roman" panose="02020603050405020304" pitchFamily="18" charset="0"/>
              </a:defRPr>
            </a:lvl3pPr>
            <a:lvl4pPr marL="1600200" indent="-228600" defTabSz="931863">
              <a:defRPr sz="2800">
                <a:solidFill>
                  <a:schemeClr val="tx1"/>
                </a:solidFill>
                <a:latin typeface="Times New Roman" panose="02020603050405020304" pitchFamily="18" charset="0"/>
              </a:defRPr>
            </a:lvl4pPr>
            <a:lvl5pPr marL="2057400" indent="-228600" defTabSz="931863">
              <a:defRPr sz="28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800">
                <a:solidFill>
                  <a:schemeClr val="tx1"/>
                </a:solidFill>
                <a:latin typeface="Times New Roman" panose="02020603050405020304" pitchFamily="18" charset="0"/>
              </a:defRPr>
            </a:lvl9pPr>
          </a:lstStyle>
          <a:p>
            <a:pPr marL="0" marR="0" lvl="0" indent="0" algn="r" defTabSz="931863" rtl="0" eaLnBrk="1" fontAlgn="auto" latinLnBrk="0" hangingPunct="1">
              <a:lnSpc>
                <a:spcPct val="100000"/>
              </a:lnSpc>
              <a:spcBef>
                <a:spcPts val="0"/>
              </a:spcBef>
              <a:spcAft>
                <a:spcPts val="0"/>
              </a:spcAft>
              <a:buClrTx/>
              <a:buSzTx/>
              <a:buFontTx/>
              <a:buNone/>
              <a:tabLst/>
              <a:defRPr/>
            </a:pPr>
            <a:fld id="{F23CDDF1-F41E-45D1-80D6-351F79D9EB12}" type="slidenum">
              <a:rPr kumimoji="0" lang="en-US"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xfrm>
            <a:off x="1181100" y="696913"/>
            <a:ext cx="4648200" cy="3486150"/>
          </a:xfrm>
          <a:ln/>
        </p:spPr>
      </p:sp>
      <p:sp>
        <p:nvSpPr>
          <p:cNvPr id="27652" name="Rectangle 3"/>
          <p:cNvSpPr>
            <a:spLocks noGrp="1" noChangeArrowheads="1"/>
          </p:cNvSpPr>
          <p:nvPr>
            <p:ph type="body" idx="1"/>
          </p:nvPr>
        </p:nvSpPr>
        <p:spPr>
          <a:xfrm>
            <a:off x="935038" y="4416425"/>
            <a:ext cx="5140325" cy="41830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49" tIns="45825" rIns="91649" bIns="45825"/>
          <a:lstStyle/>
          <a:p>
            <a:endParaRPr lang="en-US" altLang="en-US">
              <a:latin typeface="Arial" panose="020B0604020202020204" pitchFamily="34" charset="0"/>
            </a:endParaRPr>
          </a:p>
        </p:txBody>
      </p:sp>
    </p:spTree>
    <p:extLst>
      <p:ext uri="{BB962C8B-B14F-4D97-AF65-F5344CB8AC3E}">
        <p14:creationId xmlns:p14="http://schemas.microsoft.com/office/powerpoint/2010/main" val="146155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19</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350421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20</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2663614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21</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290690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22</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3626262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23</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82243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24</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205383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25</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879882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26</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2241385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a:t>
            </a:fld>
            <a:endParaRPr lang="en-US"/>
          </a:p>
        </p:txBody>
      </p:sp>
    </p:spTree>
    <p:extLst>
      <p:ext uri="{BB962C8B-B14F-4D97-AF65-F5344CB8AC3E}">
        <p14:creationId xmlns:p14="http://schemas.microsoft.com/office/powerpoint/2010/main" val="39652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27</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228978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28</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204378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29</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483756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031"/>
          <p:cNvSpPr>
            <a:spLocks noGrp="1" noChangeArrowheads="1"/>
          </p:cNvSpPr>
          <p:nvPr>
            <p:ph type="sldNum" sz="quarter" idx="5"/>
          </p:nvPr>
        </p:nvSpPr>
        <p:spPr>
          <a:noFill/>
        </p:spPr>
        <p:txBody>
          <a:bodyPr/>
          <a:lstStyle/>
          <a:p>
            <a:fld id="{E69655D5-71A8-4DFD-B568-7463924E41EF}" type="slidenum">
              <a:rPr lang="en-US" smtClean="0"/>
              <a:pPr/>
              <a:t>2</a:t>
            </a:fld>
            <a:endParaRPr lang="en-US"/>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r>
              <a:rPr lang="en-US" dirty="0">
                <a:cs typeface="Arial" pitchFamily="34" charset="0"/>
              </a:rPr>
              <a:t>18</a:t>
            </a:r>
          </a:p>
        </p:txBody>
      </p:sp>
    </p:spTree>
    <p:extLst>
      <p:ext uri="{BB962C8B-B14F-4D97-AF65-F5344CB8AC3E}">
        <p14:creationId xmlns:p14="http://schemas.microsoft.com/office/powerpoint/2010/main" val="278686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031"/>
          <p:cNvSpPr>
            <a:spLocks noGrp="1" noChangeArrowheads="1"/>
          </p:cNvSpPr>
          <p:nvPr>
            <p:ph type="sldNum" sz="quarter" idx="5"/>
          </p:nvPr>
        </p:nvSpPr>
        <p:spPr>
          <a:noFill/>
        </p:spPr>
        <p:txBody>
          <a:bodyPr/>
          <a:lstStyle/>
          <a:p>
            <a:fld id="{E69655D5-71A8-4DFD-B568-7463924E41EF}" type="slidenum">
              <a:rPr lang="en-US" smtClean="0"/>
              <a:pPr/>
              <a:t>3</a:t>
            </a:fld>
            <a:endParaRPr lang="en-US"/>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Univers LT 45 Light" panose="02000403030000020003" pitchFamily="2" charset="0"/>
                <a:cs typeface="Arial" charset="0"/>
              </a:rPr>
              <a:t>Goods. How Toyota became so efficient, how Zara always know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Univers LT 45 Light" panose="02000403030000020003" pitchFamily="2" charset="0"/>
                <a:cs typeface="Arial" charset="0"/>
              </a:rPr>
              <a:t>Some of the cases come with data, so those of you who’re interested in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2"/>
              </a:solidFill>
              <a:latin typeface="Univers LT 45 Light" panose="02000403030000020003" pitchFamily="2"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Univers LT 45 Light" panose="02000403030000020003" pitchFamily="2" charset="0"/>
                <a:cs typeface="Arial" charset="0"/>
              </a:rPr>
              <a:t>Firms that are better at matching supply with demand enjoy a significant competitive advantage.</a:t>
            </a:r>
          </a:p>
          <a:p>
            <a:pPr eaLnBrk="1" hangingPunct="1"/>
            <a:endParaRPr lang="en-US" dirty="0">
              <a:cs typeface="Arial" pitchFamily="34" charset="0"/>
            </a:endParaRPr>
          </a:p>
        </p:txBody>
      </p:sp>
    </p:spTree>
    <p:extLst>
      <p:ext uri="{BB962C8B-B14F-4D97-AF65-F5344CB8AC3E}">
        <p14:creationId xmlns:p14="http://schemas.microsoft.com/office/powerpoint/2010/main" val="2216371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hlinkClick r:id="rId3"/>
              </a:rPr>
              <a:t>Southwest Airlines Co.</a:t>
            </a:r>
            <a:r>
              <a:rPr lang="en-US" sz="1200" b="0" i="0" kern="1200" dirty="0">
                <a:solidFill>
                  <a:schemeClr val="tx1"/>
                </a:solidFill>
                <a:effectLst/>
                <a:latin typeface="+mn-lt"/>
                <a:ea typeface="+mn-ea"/>
                <a:cs typeface="+mn-cs"/>
              </a:rPr>
              <a:t> operates one of the world's most admired and awarded airlines, offering its one-of-a-kind value and Hospitality at 121 airports across 11 countries. Celebrating its 50</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Anniversary in 2021, Southwest took flight in 1971 to democratize the sky through friendly, reliable, and low-cost air travel and now carries more air travelers flying nonstop within the United States than any other airline</a:t>
            </a:r>
            <a:r>
              <a:rPr lang="en-US" sz="1200" b="0" i="1"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Based in Dallas and famous for an Employee-first corporate Culture, Southwest maintains an unprecedented record of no involuntary furloughs or layoffs in its history. By empowering its more than 55,000</a:t>
            </a:r>
            <a:r>
              <a:rPr lang="en-US" sz="1200" b="0" i="1"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People to deliver unparalleled Hospitality, the maverick airline cherishes a passionate loyalty among as many as 130 million Customers carried a year. That formula for success brought industry-leading prosperity and 47 consecutive years</a:t>
            </a:r>
            <a:r>
              <a:rPr lang="en-US" sz="1200" b="0" i="0"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of profitability for Southwest Shareholders (NYSE: </a:t>
            </a:r>
            <a:r>
              <a:rPr lang="en-US" sz="1200" b="0" i="0" u="none" strike="noStrike" kern="1200" dirty="0">
                <a:solidFill>
                  <a:schemeClr val="tx1"/>
                </a:solidFill>
                <a:effectLst/>
                <a:latin typeface="+mn-lt"/>
                <a:ea typeface="+mn-ea"/>
                <a:cs typeface="+mn-cs"/>
                <a:hlinkClick r:id="rId4"/>
              </a:rPr>
              <a:t>LUV</a:t>
            </a:r>
            <a:r>
              <a:rPr lang="en-US" sz="1200" b="0" i="0" kern="1200" dirty="0">
                <a:solidFill>
                  <a:schemeClr val="tx1"/>
                </a:solidFill>
                <a:effectLst/>
                <a:latin typeface="+mn-lt"/>
                <a:ea typeface="+mn-ea"/>
                <a:cs typeface="+mn-cs"/>
              </a:rPr>
              <a:t>). Southwest continues to develop tangible steps toward an environmental sustainability goal of achieving carbon neutrality by 2050, including offering an opportunity for Customers to contribute toward helping Southwest offset its carbon emissions</a:t>
            </a:r>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4</a:t>
            </a:fld>
            <a:endParaRPr lang="en-US"/>
          </a:p>
        </p:txBody>
      </p:sp>
    </p:spTree>
    <p:extLst>
      <p:ext uri="{BB962C8B-B14F-4D97-AF65-F5344CB8AC3E}">
        <p14:creationId xmlns:p14="http://schemas.microsoft.com/office/powerpoint/2010/main" val="3037144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7</a:t>
            </a:fld>
            <a:endParaRPr lang="en-US"/>
          </a:p>
        </p:txBody>
      </p:sp>
    </p:spTree>
    <p:extLst>
      <p:ext uri="{BB962C8B-B14F-4D97-AF65-F5344CB8AC3E}">
        <p14:creationId xmlns:p14="http://schemas.microsoft.com/office/powerpoint/2010/main" val="3611062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96 percent Employee retention rate</a:t>
            </a:r>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10</a:t>
            </a:fld>
            <a:endParaRPr lang="en-US"/>
          </a:p>
        </p:txBody>
      </p:sp>
    </p:spTree>
    <p:extLst>
      <p:ext uri="{BB962C8B-B14F-4D97-AF65-F5344CB8AC3E}">
        <p14:creationId xmlns:p14="http://schemas.microsoft.com/office/powerpoint/2010/main" val="179794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31863">
              <a:defRPr sz="2800">
                <a:solidFill>
                  <a:schemeClr val="tx1"/>
                </a:solidFill>
                <a:latin typeface="Times New Roman" panose="02020603050405020304" pitchFamily="18" charset="0"/>
              </a:defRPr>
            </a:lvl1pPr>
            <a:lvl2pPr marL="742950" indent="-285750" defTabSz="931863">
              <a:defRPr sz="2800">
                <a:solidFill>
                  <a:schemeClr val="tx1"/>
                </a:solidFill>
                <a:latin typeface="Times New Roman" panose="02020603050405020304" pitchFamily="18" charset="0"/>
              </a:defRPr>
            </a:lvl2pPr>
            <a:lvl3pPr marL="1143000" indent="-228600" defTabSz="931863">
              <a:defRPr sz="2800">
                <a:solidFill>
                  <a:schemeClr val="tx1"/>
                </a:solidFill>
                <a:latin typeface="Times New Roman" panose="02020603050405020304" pitchFamily="18" charset="0"/>
              </a:defRPr>
            </a:lvl3pPr>
            <a:lvl4pPr marL="1600200" indent="-228600" defTabSz="931863">
              <a:defRPr sz="2800">
                <a:solidFill>
                  <a:schemeClr val="tx1"/>
                </a:solidFill>
                <a:latin typeface="Times New Roman" panose="02020603050405020304" pitchFamily="18" charset="0"/>
              </a:defRPr>
            </a:lvl4pPr>
            <a:lvl5pPr marL="2057400" indent="-228600" defTabSz="931863">
              <a:defRPr sz="28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800">
                <a:solidFill>
                  <a:schemeClr val="tx1"/>
                </a:solidFill>
                <a:latin typeface="Times New Roman" panose="02020603050405020304" pitchFamily="18" charset="0"/>
              </a:defRPr>
            </a:lvl9pPr>
          </a:lstStyle>
          <a:p>
            <a:pPr marL="0" marR="0" lvl="0" indent="0" algn="r" defTabSz="931863" rtl="0" eaLnBrk="1" fontAlgn="auto" latinLnBrk="0" hangingPunct="1">
              <a:lnSpc>
                <a:spcPct val="100000"/>
              </a:lnSpc>
              <a:spcBef>
                <a:spcPts val="0"/>
              </a:spcBef>
              <a:spcAft>
                <a:spcPts val="0"/>
              </a:spcAft>
              <a:buClrTx/>
              <a:buSzTx/>
              <a:buFontTx/>
              <a:buNone/>
              <a:tabLst/>
              <a:defRPr/>
            </a:pPr>
            <a:fld id="{F23CDDF1-F41E-45D1-80D6-351F79D9EB12}" type="slidenum">
              <a:rPr kumimoji="0" lang="en-US"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xfrm>
            <a:off x="1181100" y="696913"/>
            <a:ext cx="4648200" cy="3486150"/>
          </a:xfrm>
          <a:ln/>
        </p:spPr>
      </p:sp>
      <p:sp>
        <p:nvSpPr>
          <p:cNvPr id="27652" name="Rectangle 3"/>
          <p:cNvSpPr>
            <a:spLocks noGrp="1" noChangeArrowheads="1"/>
          </p:cNvSpPr>
          <p:nvPr>
            <p:ph type="body" idx="1"/>
          </p:nvPr>
        </p:nvSpPr>
        <p:spPr>
          <a:xfrm>
            <a:off x="935038" y="4416425"/>
            <a:ext cx="5140325" cy="41830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49" tIns="45825" rIns="91649" bIns="45825"/>
          <a:lstStyle/>
          <a:p>
            <a:endParaRPr lang="en-US" altLang="en-US">
              <a:latin typeface="Arial" panose="020B0604020202020204" pitchFamily="34" charset="0"/>
            </a:endParaRPr>
          </a:p>
        </p:txBody>
      </p:sp>
    </p:spTree>
    <p:extLst>
      <p:ext uri="{BB962C8B-B14F-4D97-AF65-F5344CB8AC3E}">
        <p14:creationId xmlns:p14="http://schemas.microsoft.com/office/powerpoint/2010/main" val="1728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31863">
              <a:defRPr sz="2800">
                <a:solidFill>
                  <a:schemeClr val="tx1"/>
                </a:solidFill>
                <a:latin typeface="Times New Roman" panose="02020603050405020304" pitchFamily="18" charset="0"/>
              </a:defRPr>
            </a:lvl1pPr>
            <a:lvl2pPr marL="742950" indent="-285750" defTabSz="931863">
              <a:defRPr sz="2800">
                <a:solidFill>
                  <a:schemeClr val="tx1"/>
                </a:solidFill>
                <a:latin typeface="Times New Roman" panose="02020603050405020304" pitchFamily="18" charset="0"/>
              </a:defRPr>
            </a:lvl2pPr>
            <a:lvl3pPr marL="1143000" indent="-228600" defTabSz="931863">
              <a:defRPr sz="2800">
                <a:solidFill>
                  <a:schemeClr val="tx1"/>
                </a:solidFill>
                <a:latin typeface="Times New Roman" panose="02020603050405020304" pitchFamily="18" charset="0"/>
              </a:defRPr>
            </a:lvl3pPr>
            <a:lvl4pPr marL="1600200" indent="-228600" defTabSz="931863">
              <a:defRPr sz="2800">
                <a:solidFill>
                  <a:schemeClr val="tx1"/>
                </a:solidFill>
                <a:latin typeface="Times New Roman" panose="02020603050405020304" pitchFamily="18" charset="0"/>
              </a:defRPr>
            </a:lvl4pPr>
            <a:lvl5pPr marL="2057400" indent="-228600" defTabSz="931863">
              <a:defRPr sz="28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800">
                <a:solidFill>
                  <a:schemeClr val="tx1"/>
                </a:solidFill>
                <a:latin typeface="Times New Roman" panose="02020603050405020304" pitchFamily="18" charset="0"/>
              </a:defRPr>
            </a:lvl9pPr>
          </a:lstStyle>
          <a:p>
            <a:pPr marL="0" marR="0" lvl="0" indent="0" algn="r" defTabSz="931863" rtl="0" eaLnBrk="1" fontAlgn="auto" latinLnBrk="0" hangingPunct="1">
              <a:lnSpc>
                <a:spcPct val="100000"/>
              </a:lnSpc>
              <a:spcBef>
                <a:spcPts val="0"/>
              </a:spcBef>
              <a:spcAft>
                <a:spcPts val="0"/>
              </a:spcAft>
              <a:buClrTx/>
              <a:buSzTx/>
              <a:buFontTx/>
              <a:buNone/>
              <a:tabLst/>
              <a:defRPr/>
            </a:pPr>
            <a:fld id="{F23CDDF1-F41E-45D1-80D6-351F79D9EB12}" type="slidenum">
              <a:rPr kumimoji="0" lang="en-US"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xfrm>
            <a:off x="1181100" y="696913"/>
            <a:ext cx="4648200" cy="3486150"/>
          </a:xfrm>
          <a:ln/>
        </p:spPr>
      </p:sp>
      <p:sp>
        <p:nvSpPr>
          <p:cNvPr id="27652" name="Rectangle 3"/>
          <p:cNvSpPr>
            <a:spLocks noGrp="1" noChangeArrowheads="1"/>
          </p:cNvSpPr>
          <p:nvPr>
            <p:ph type="body" idx="1"/>
          </p:nvPr>
        </p:nvSpPr>
        <p:spPr>
          <a:xfrm>
            <a:off x="935038" y="4416425"/>
            <a:ext cx="5140325" cy="41830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49" tIns="45825" rIns="91649" bIns="45825"/>
          <a:lstStyle/>
          <a:p>
            <a:endParaRPr lang="en-US" altLang="en-US">
              <a:latin typeface="Arial" panose="020B0604020202020204" pitchFamily="34" charset="0"/>
            </a:endParaRPr>
          </a:p>
        </p:txBody>
      </p:sp>
    </p:spTree>
    <p:extLst>
      <p:ext uri="{BB962C8B-B14F-4D97-AF65-F5344CB8AC3E}">
        <p14:creationId xmlns:p14="http://schemas.microsoft.com/office/powerpoint/2010/main" val="1470337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2798"/>
            <a:ext cx="6800222" cy="2387600"/>
          </a:xfrm>
        </p:spPr>
        <p:txBody>
          <a:bodyPr lIns="0" bIns="182880" anchor="b">
            <a:normAutofit/>
          </a:bodyPr>
          <a:lstStyle>
            <a:lvl1pPr algn="l">
              <a:defRPr sz="5500" b="1">
                <a:solidFill>
                  <a:srgbClr val="00274C"/>
                </a:solidFill>
              </a:defRPr>
            </a:lvl1pPr>
          </a:lstStyle>
          <a:p>
            <a:r>
              <a:rPr lang="en-US" dirty="0"/>
              <a:t>Click to edit Master title style</a:t>
            </a:r>
          </a:p>
        </p:txBody>
      </p:sp>
      <p:sp>
        <p:nvSpPr>
          <p:cNvPr id="3" name="Subtitle 2"/>
          <p:cNvSpPr>
            <a:spLocks noGrp="1"/>
          </p:cNvSpPr>
          <p:nvPr>
            <p:ph type="subTitle" idx="1"/>
          </p:nvPr>
        </p:nvSpPr>
        <p:spPr>
          <a:xfrm>
            <a:off x="685800" y="3784549"/>
            <a:ext cx="6800222" cy="1340110"/>
          </a:xfrm>
        </p:spPr>
        <p:txBody>
          <a:bodyPr lIns="0" tIns="182880"/>
          <a:lstStyle>
            <a:lvl1pPr marL="0" indent="0" algn="l">
              <a:buNone/>
              <a:defRPr sz="2400">
                <a:solidFill>
                  <a:srgbClr val="54545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395585" y="6248111"/>
            <a:ext cx="1095271" cy="365125"/>
          </a:xfrm>
        </p:spPr>
        <p:txBody>
          <a:bodyPr/>
          <a:lstStyle>
            <a:lvl1pPr algn="r">
              <a:defRPr>
                <a:solidFill>
                  <a:srgbClr val="545454"/>
                </a:solidFill>
              </a:defRPr>
            </a:lvl1pPr>
          </a:lstStyle>
          <a:p>
            <a:fld id="{891DBA7B-2095-974D-9048-FBA17F396CDB}" type="datetime1">
              <a:rPr lang="en-US" smtClean="0"/>
              <a:t>4/27/22</a:t>
            </a:fld>
            <a:endParaRPr lang="en-US" dirty="0"/>
          </a:p>
        </p:txBody>
      </p:sp>
      <p:sp>
        <p:nvSpPr>
          <p:cNvPr id="5" name="Footer Placeholder 4"/>
          <p:cNvSpPr>
            <a:spLocks noGrp="1"/>
          </p:cNvSpPr>
          <p:nvPr>
            <p:ph type="ftr" sz="quarter" idx="11"/>
          </p:nvPr>
        </p:nvSpPr>
        <p:spPr>
          <a:xfrm>
            <a:off x="4194558" y="6248112"/>
            <a:ext cx="3086100" cy="365125"/>
          </a:xfrm>
        </p:spPr>
        <p:txBody>
          <a:bodyPr/>
          <a:lstStyle>
            <a:lvl1pPr>
              <a:defRPr>
                <a:solidFill>
                  <a:srgbClr val="545454"/>
                </a:solidFill>
              </a:defRPr>
            </a:lvl1pPr>
          </a:lstStyle>
          <a:p>
            <a:pPr algn="r"/>
            <a:r>
              <a:rPr lang="en-US" dirty="0"/>
              <a:t>UGBA 141 | Spring 2022 | Prof. Park Sinchaisri</a:t>
            </a:r>
          </a:p>
        </p:txBody>
      </p:sp>
      <p:sp>
        <p:nvSpPr>
          <p:cNvPr id="7" name="Rectangle 6"/>
          <p:cNvSpPr/>
          <p:nvPr userDrawn="1"/>
        </p:nvSpPr>
        <p:spPr>
          <a:xfrm>
            <a:off x="0" y="5517932"/>
            <a:ext cx="2845676" cy="134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9" name="Straight Connector 8"/>
          <p:cNvCxnSpPr/>
          <p:nvPr userDrawn="1"/>
        </p:nvCxnSpPr>
        <p:spPr>
          <a:xfrm>
            <a:off x="0" y="3692473"/>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800" y="6141145"/>
            <a:ext cx="2274803" cy="4976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6E7E81-406A-5C46-AB25-C42F929E20B1}" type="datetime1">
              <a:rPr lang="en-US" smtClean="0"/>
              <a:t>4/27/22</a:t>
            </a:fld>
            <a:endParaRPr lang="en-US" dirty="0"/>
          </a:p>
        </p:txBody>
      </p:sp>
      <p:sp>
        <p:nvSpPr>
          <p:cNvPr id="3" name="Footer Placeholder 2"/>
          <p:cNvSpPr>
            <a:spLocks noGrp="1"/>
          </p:cNvSpPr>
          <p:nvPr>
            <p:ph type="ftr" sz="quarter" idx="11"/>
          </p:nvPr>
        </p:nvSpPr>
        <p:spPr/>
        <p:txBody>
          <a:bodyPr/>
          <a:lstStyle/>
          <a:p>
            <a:r>
              <a:rPr lang="en-US" dirty="0"/>
              <a:t>UGBA 141 | Spring 2022 | Prof. Park Sinchaisri</a:t>
            </a:r>
          </a:p>
        </p:txBody>
      </p:sp>
      <p:sp>
        <p:nvSpPr>
          <p:cNvPr id="4" name="Slide Number Placeholder 3"/>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5" name="Straight Connector 4"/>
          <p:cNvCxnSpPr/>
          <p:nvPr userDrawn="1"/>
        </p:nvCxnSpPr>
        <p:spPr>
          <a:xfrm>
            <a:off x="0" y="598228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ctrTitle"/>
          </p:nvPr>
        </p:nvSpPr>
        <p:spPr>
          <a:xfrm>
            <a:off x="744834" y="1122363"/>
            <a:ext cx="7654332" cy="2387600"/>
          </a:xfrm>
        </p:spPr>
        <p:txBody>
          <a:bodyPr lIns="0" bIns="182880" anchor="b">
            <a:normAutofit/>
          </a:bodyPr>
          <a:lstStyle>
            <a:lvl1pPr algn="ctr">
              <a:defRPr sz="5500" b="1"/>
            </a:lvl1pPr>
          </a:lstStyle>
          <a:p>
            <a:r>
              <a:rPr lang="en-US" dirty="0"/>
              <a:t>Click to edit Master title style</a:t>
            </a:r>
          </a:p>
        </p:txBody>
      </p:sp>
      <p:sp>
        <p:nvSpPr>
          <p:cNvPr id="7" name="Subtitle 2"/>
          <p:cNvSpPr>
            <a:spLocks noGrp="1"/>
          </p:cNvSpPr>
          <p:nvPr>
            <p:ph type="subTitle" idx="1"/>
          </p:nvPr>
        </p:nvSpPr>
        <p:spPr>
          <a:xfrm>
            <a:off x="744834" y="3513244"/>
            <a:ext cx="7654332" cy="1159240"/>
          </a:xfrm>
        </p:spPr>
        <p:txBody>
          <a:bodyPr lIns="0" tIns="18288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71E09F-E14E-854A-B4FA-EDAC3AED6509}" type="datetime1">
              <a:rPr lang="en-US" smtClean="0"/>
              <a:t>4/27/22</a:t>
            </a:fld>
            <a:endParaRPr lang="en-US" dirty="0"/>
          </a:p>
        </p:txBody>
      </p:sp>
      <p:sp>
        <p:nvSpPr>
          <p:cNvPr id="5" name="Footer Placeholder 4"/>
          <p:cNvSpPr>
            <a:spLocks noGrp="1"/>
          </p:cNvSpPr>
          <p:nvPr>
            <p:ph type="ftr" sz="quarter" idx="11"/>
          </p:nvPr>
        </p:nvSpPr>
        <p:spPr/>
        <p:txBody>
          <a:bodyPr/>
          <a:lstStyle/>
          <a:p>
            <a:r>
              <a:rPr lang="en-US" dirty="0"/>
              <a:t>UGBA 141 | Spring 2022 | Prof. Park Sinchaisri</a:t>
            </a:r>
          </a:p>
        </p:txBody>
      </p:sp>
      <p:sp>
        <p:nvSpPr>
          <p:cNvPr id="6" name="Slide Number Placeholder 5"/>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7" name="Straight Connector 6"/>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07325"/>
            <a:ext cx="7377112" cy="2852737"/>
          </a:xfrm>
        </p:spPr>
        <p:txBody>
          <a:bodyPr lIns="0" rIns="274320" anchor="b">
            <a:normAutofit/>
          </a:bodyPr>
          <a:lstStyle>
            <a:lvl1pPr>
              <a:defRPr sz="5500"/>
            </a:lvl1pPr>
          </a:lstStyle>
          <a:p>
            <a:r>
              <a:rPr lang="en-US" dirty="0"/>
              <a:t>Click to edit Master title style</a:t>
            </a:r>
          </a:p>
        </p:txBody>
      </p:sp>
      <p:sp>
        <p:nvSpPr>
          <p:cNvPr id="3" name="Text Placeholder 2"/>
          <p:cNvSpPr>
            <a:spLocks noGrp="1"/>
          </p:cNvSpPr>
          <p:nvPr>
            <p:ph type="body" idx="1"/>
          </p:nvPr>
        </p:nvSpPr>
        <p:spPr>
          <a:xfrm>
            <a:off x="623888" y="4087050"/>
            <a:ext cx="7377112" cy="1500187"/>
          </a:xfrm>
        </p:spPr>
        <p:txBody>
          <a:bodyPr lIns="0" rIns="274320"/>
          <a:lstStyle>
            <a:lvl1pPr marL="0" indent="0">
              <a:buNone/>
              <a:defRPr sz="2400">
                <a:solidFill>
                  <a:srgbClr val="54545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01F71A-D9A5-C740-A401-92B17D03A16D}" type="datetime1">
              <a:rPr lang="en-US" smtClean="0"/>
              <a:t>4/27/22</a:t>
            </a:fld>
            <a:endParaRPr lang="en-US"/>
          </a:p>
        </p:txBody>
      </p:sp>
      <p:sp>
        <p:nvSpPr>
          <p:cNvPr id="5" name="Footer Placeholder 4"/>
          <p:cNvSpPr>
            <a:spLocks noGrp="1"/>
          </p:cNvSpPr>
          <p:nvPr>
            <p:ph type="ftr" sz="quarter" idx="11"/>
          </p:nvPr>
        </p:nvSpPr>
        <p:spPr/>
        <p:txBody>
          <a:bodyPr/>
          <a:lstStyle/>
          <a:p>
            <a:r>
              <a:rPr lang="en-US" dirty="0"/>
              <a:t>UGBA 141 | Spring 2022 | Prof. Park Sinchaisri</a:t>
            </a:r>
          </a:p>
        </p:txBody>
      </p:sp>
      <p:sp>
        <p:nvSpPr>
          <p:cNvPr id="6" name="Slide Number Placeholder 5"/>
          <p:cNvSpPr>
            <a:spLocks noGrp="1"/>
          </p:cNvSpPr>
          <p:nvPr>
            <p:ph type="sldNum" sz="quarter" idx="12"/>
          </p:nvPr>
        </p:nvSpPr>
        <p:spPr/>
        <p:txBody>
          <a:bodyPr/>
          <a:lstStyle/>
          <a:p>
            <a:fld id="{A2EBCFBC-0745-914E-B0B1-4125AF1D8E59}" type="slidenum">
              <a:rPr lang="en-US" smtClean="0"/>
              <a:t>‹#›</a:t>
            </a:fld>
            <a:endParaRPr lang="en-US"/>
          </a:p>
        </p:txBody>
      </p:sp>
      <p:cxnSp>
        <p:nvCxnSpPr>
          <p:cNvPr id="7" name="Straight Connector 6"/>
          <p:cNvCxnSpPr/>
          <p:nvPr userDrawn="1"/>
        </p:nvCxnSpPr>
        <p:spPr>
          <a:xfrm>
            <a:off x="0" y="407011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0E3A7F-0523-AC41-9995-3668E001EE03}" type="datetime1">
              <a:rPr lang="en-US" smtClean="0"/>
              <a:t>4/27/22</a:t>
            </a:fld>
            <a:endParaRPr lang="en-US"/>
          </a:p>
        </p:txBody>
      </p:sp>
      <p:sp>
        <p:nvSpPr>
          <p:cNvPr id="6" name="Footer Placeholder 5"/>
          <p:cNvSpPr>
            <a:spLocks noGrp="1"/>
          </p:cNvSpPr>
          <p:nvPr>
            <p:ph type="ftr" sz="quarter" idx="11"/>
          </p:nvPr>
        </p:nvSpPr>
        <p:spPr/>
        <p:txBody>
          <a:bodyPr/>
          <a:lstStyle/>
          <a:p>
            <a:r>
              <a:rPr lang="en-US" dirty="0"/>
              <a:t>UGBA 141 | Spring 2022 | Prof. Park Sinchaisri</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cxnSp>
        <p:nvCxnSpPr>
          <p:cNvPr id="9" name="Straight Connector 8"/>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88212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703007"/>
            <a:ext cx="3868340" cy="3486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88212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703007"/>
            <a:ext cx="3887391" cy="3486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FF9685-E1BB-C64F-93DF-4965649FA056}" type="datetime1">
              <a:rPr lang="en-US" smtClean="0"/>
              <a:t>4/27/22</a:t>
            </a:fld>
            <a:endParaRPr lang="en-US"/>
          </a:p>
        </p:txBody>
      </p:sp>
      <p:sp>
        <p:nvSpPr>
          <p:cNvPr id="8" name="Footer Placeholder 7"/>
          <p:cNvSpPr>
            <a:spLocks noGrp="1"/>
          </p:cNvSpPr>
          <p:nvPr>
            <p:ph type="ftr" sz="quarter" idx="11"/>
          </p:nvPr>
        </p:nvSpPr>
        <p:spPr/>
        <p:txBody>
          <a:bodyPr/>
          <a:lstStyle/>
          <a:p>
            <a:r>
              <a:rPr lang="en-US" dirty="0"/>
              <a:t>UGBA 141 | Spring 2022 | Prof. Park Sinchaisri</a:t>
            </a:r>
          </a:p>
        </p:txBody>
      </p:sp>
      <p:sp>
        <p:nvSpPr>
          <p:cNvPr id="9" name="Slide Number Placeholder 8"/>
          <p:cNvSpPr>
            <a:spLocks noGrp="1"/>
          </p:cNvSpPr>
          <p:nvPr>
            <p:ph type="sldNum" sz="quarter" idx="12"/>
          </p:nvPr>
        </p:nvSpPr>
        <p:spPr/>
        <p:txBody>
          <a:bodyPr/>
          <a:lstStyle/>
          <a:p>
            <a:fld id="{A2EBCFBC-0745-914E-B0B1-4125AF1D8E59}" type="slidenum">
              <a:rPr lang="en-US" smtClean="0"/>
              <a:t>‹#›</a:t>
            </a:fld>
            <a:endParaRPr lang="en-US"/>
          </a:p>
        </p:txBody>
      </p:sp>
      <p:cxnSp>
        <p:nvCxnSpPr>
          <p:cNvPr id="11" name="Straight Connector 10"/>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597CDA-74B4-AA4B-8CCA-46E281739A97}" type="datetime1">
              <a:rPr lang="en-US" smtClean="0"/>
              <a:t>4/27/22</a:t>
            </a:fld>
            <a:endParaRPr lang="en-US"/>
          </a:p>
        </p:txBody>
      </p:sp>
      <p:sp>
        <p:nvSpPr>
          <p:cNvPr id="4" name="Footer Placeholder 3"/>
          <p:cNvSpPr>
            <a:spLocks noGrp="1"/>
          </p:cNvSpPr>
          <p:nvPr>
            <p:ph type="ftr" sz="quarter" idx="11"/>
          </p:nvPr>
        </p:nvSpPr>
        <p:spPr/>
        <p:txBody>
          <a:bodyPr/>
          <a:lstStyle/>
          <a:p>
            <a:r>
              <a:rPr lang="en-US" dirty="0"/>
              <a:t>UGBA 141 | Spring 2022 | Prof. Park Sinchaisri</a:t>
            </a:r>
          </a:p>
        </p:txBody>
      </p:sp>
      <p:sp>
        <p:nvSpPr>
          <p:cNvPr id="5" name="Slide Number Placeholder 4"/>
          <p:cNvSpPr>
            <a:spLocks noGrp="1"/>
          </p:cNvSpPr>
          <p:nvPr>
            <p:ph type="sldNum" sz="quarter" idx="12"/>
          </p:nvPr>
        </p:nvSpPr>
        <p:spPr/>
        <p:txBody>
          <a:bodyPr/>
          <a:lstStyle/>
          <a:p>
            <a:fld id="{A2EBCFBC-0745-914E-B0B1-4125AF1D8E59}" type="slidenum">
              <a:rPr lang="en-US" smtClean="0"/>
              <a:t>‹#›</a:t>
            </a:fld>
            <a:endParaRPr lang="en-US"/>
          </a:p>
        </p:txBody>
      </p:sp>
      <p:cxnSp>
        <p:nvCxnSpPr>
          <p:cNvPr id="7" name="Straight Connector 6"/>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72EEA-CE42-664C-8BBA-A1A3F0F05575}" type="datetime1">
              <a:rPr lang="en-US" smtClean="0"/>
              <a:t>4/27/22</a:t>
            </a:fld>
            <a:endParaRPr lang="en-US" dirty="0"/>
          </a:p>
        </p:txBody>
      </p:sp>
      <p:sp>
        <p:nvSpPr>
          <p:cNvPr id="3" name="Footer Placeholder 2"/>
          <p:cNvSpPr>
            <a:spLocks noGrp="1"/>
          </p:cNvSpPr>
          <p:nvPr>
            <p:ph type="ftr" sz="quarter" idx="11"/>
          </p:nvPr>
        </p:nvSpPr>
        <p:spPr/>
        <p:txBody>
          <a:bodyPr/>
          <a:lstStyle/>
          <a:p>
            <a:r>
              <a:rPr lang="en-US" dirty="0"/>
              <a:t>UGBA 141 | Spring 2022 | Prof. Park Sinchaisri</a:t>
            </a:r>
          </a:p>
        </p:txBody>
      </p:sp>
      <p:sp>
        <p:nvSpPr>
          <p:cNvPr id="4" name="Slide Number Placeholder 3"/>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5" name="Straight Connector 4"/>
          <p:cNvCxnSpPr/>
          <p:nvPr userDrawn="1"/>
        </p:nvCxnSpPr>
        <p:spPr>
          <a:xfrm>
            <a:off x="0" y="598228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2057400"/>
            <a:ext cx="4629150" cy="3803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7FC677-4670-8147-B3E4-A953045F3DBA}" type="datetime1">
              <a:rPr lang="en-US" smtClean="0"/>
              <a:t>4/27/22</a:t>
            </a:fld>
            <a:endParaRPr lang="en-US"/>
          </a:p>
        </p:txBody>
      </p:sp>
      <p:sp>
        <p:nvSpPr>
          <p:cNvPr id="6" name="Footer Placeholder 5"/>
          <p:cNvSpPr>
            <a:spLocks noGrp="1"/>
          </p:cNvSpPr>
          <p:nvPr>
            <p:ph type="ftr" sz="quarter" idx="11"/>
          </p:nvPr>
        </p:nvSpPr>
        <p:spPr/>
        <p:txBody>
          <a:bodyPr/>
          <a:lstStyle/>
          <a:p>
            <a:r>
              <a:rPr lang="en-US" dirty="0"/>
              <a:t>UGBA 141 | Spring 2022 | Prof. Park Sinchaisri</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cxnSp>
        <p:nvCxnSpPr>
          <p:cNvPr id="9" name="Straight Connector 8"/>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1818752"/>
            <a:ext cx="4629150" cy="40422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818254"/>
            <a:ext cx="2949178" cy="40507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6B03BD5-B1C6-934F-A8C0-EA2F64C452A1}" type="datetime1">
              <a:rPr lang="en-US" smtClean="0"/>
              <a:t>4/27/22</a:t>
            </a:fld>
            <a:endParaRPr lang="en-US"/>
          </a:p>
        </p:txBody>
      </p:sp>
      <p:sp>
        <p:nvSpPr>
          <p:cNvPr id="6" name="Footer Placeholder 5"/>
          <p:cNvSpPr>
            <a:spLocks noGrp="1"/>
          </p:cNvSpPr>
          <p:nvPr>
            <p:ph type="ftr" sz="quarter" idx="11"/>
          </p:nvPr>
        </p:nvSpPr>
        <p:spPr/>
        <p:txBody>
          <a:bodyPr/>
          <a:lstStyle/>
          <a:p>
            <a:r>
              <a:rPr lang="en-US" dirty="0"/>
              <a:t>UGBA 141 | Spring 2022 | Prof. Park Sinchaisri</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sp>
        <p:nvSpPr>
          <p:cNvPr id="1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cxnSp>
        <p:nvCxnSpPr>
          <p:cNvPr id="11" name="Straight Connector 10"/>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0" tIns="45720" rIns="91440" bIns="182880" rtlCol="0" anchor="b" anchorCtr="0">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18288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215472" y="6335382"/>
            <a:ext cx="1095271" cy="365125"/>
          </a:xfrm>
          <a:prstGeom prst="rect">
            <a:avLst/>
          </a:prstGeom>
        </p:spPr>
        <p:txBody>
          <a:bodyPr vert="horz" lIns="91440" tIns="45720" rIns="91440" bIns="45720" rtlCol="0" anchor="ctr"/>
          <a:lstStyle>
            <a:lvl1pPr algn="l">
              <a:defRPr sz="1100">
                <a:solidFill>
                  <a:srgbClr val="545454"/>
                </a:solidFill>
                <a:latin typeface="Univers LT 45 Light" charset="0"/>
                <a:ea typeface="Univers LT 45 Light" charset="0"/>
                <a:cs typeface="Univers LT 45 Light" charset="0"/>
              </a:defRPr>
            </a:lvl1pPr>
          </a:lstStyle>
          <a:p>
            <a:fld id="{F1B48B82-37BD-C449-AD73-DF5BF8C9A477}" type="datetime1">
              <a:rPr lang="en-US" smtClean="0"/>
              <a:t>4/27/22</a:t>
            </a:fld>
            <a:endParaRPr lang="en-US" dirty="0"/>
          </a:p>
        </p:txBody>
      </p:sp>
      <p:sp>
        <p:nvSpPr>
          <p:cNvPr id="5" name="Footer Placeholder 4"/>
          <p:cNvSpPr>
            <a:spLocks noGrp="1"/>
          </p:cNvSpPr>
          <p:nvPr>
            <p:ph type="ftr" sz="quarter" idx="3"/>
          </p:nvPr>
        </p:nvSpPr>
        <p:spPr>
          <a:xfrm>
            <a:off x="4485961" y="6326206"/>
            <a:ext cx="3086100" cy="365125"/>
          </a:xfrm>
          <a:prstGeom prst="rect">
            <a:avLst/>
          </a:prstGeom>
        </p:spPr>
        <p:txBody>
          <a:bodyPr vert="horz" lIns="91440" tIns="45720" rIns="91440" bIns="45720" rtlCol="0" anchor="ctr"/>
          <a:lstStyle>
            <a:lvl1pPr algn="ctr">
              <a:defRPr sz="1100">
                <a:solidFill>
                  <a:srgbClr val="545454"/>
                </a:solidFill>
                <a:latin typeface="Univers LT 45 Light" charset="0"/>
                <a:ea typeface="Univers LT 45 Light" charset="0"/>
                <a:cs typeface="Univers LT 45 Light" charset="0"/>
              </a:defRPr>
            </a:lvl1pPr>
          </a:lstStyle>
          <a:p>
            <a:r>
              <a:rPr lang="en-US" dirty="0"/>
              <a:t>UGBA 141 | Spring 2022 | Prof. Park Sinchaisri</a:t>
            </a:r>
          </a:p>
        </p:txBody>
      </p:sp>
      <p:sp>
        <p:nvSpPr>
          <p:cNvPr id="6" name="Slide Number Placeholder 5"/>
          <p:cNvSpPr>
            <a:spLocks noGrp="1"/>
          </p:cNvSpPr>
          <p:nvPr>
            <p:ph type="sldNum" sz="quarter" idx="4"/>
          </p:nvPr>
        </p:nvSpPr>
        <p:spPr>
          <a:xfrm>
            <a:off x="7747278" y="6326207"/>
            <a:ext cx="768071" cy="365125"/>
          </a:xfrm>
          <a:prstGeom prst="rect">
            <a:avLst/>
          </a:prstGeom>
        </p:spPr>
        <p:txBody>
          <a:bodyPr vert="horz" lIns="91440" tIns="45720" rIns="91440" bIns="45720" rtlCol="0" anchor="ctr"/>
          <a:lstStyle>
            <a:lvl1pPr algn="r">
              <a:defRPr sz="1100">
                <a:solidFill>
                  <a:srgbClr val="545454"/>
                </a:solidFill>
                <a:latin typeface="Univers LT 45 Light" charset="0"/>
                <a:ea typeface="Univers LT 45 Light" charset="0"/>
                <a:cs typeface="Univers LT 45 Light" charset="0"/>
              </a:defRPr>
            </a:lvl1pPr>
          </a:lstStyle>
          <a:p>
            <a:fld id="{A2EBCFBC-0745-914E-B0B1-4125AF1D8E59}" type="slidenum">
              <a:rPr lang="en-US" smtClean="0"/>
              <a:pPr/>
              <a:t>‹#›</a:t>
            </a:fld>
            <a:endParaRPr lang="en-US" dirty="0"/>
          </a:p>
        </p:txBody>
      </p:sp>
      <p:pic>
        <p:nvPicPr>
          <p:cNvPr id="8" name="Picture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28650" y="6305238"/>
            <a:ext cx="1732712" cy="379031"/>
          </a:xfrm>
          <a:prstGeom prst="rect">
            <a:avLst/>
          </a:prstGeom>
        </p:spPr>
      </p:pic>
    </p:spTree>
    <p:extLst>
      <p:ext uri="{BB962C8B-B14F-4D97-AF65-F5344CB8AC3E}">
        <p14:creationId xmlns:p14="http://schemas.microsoft.com/office/powerpoint/2010/main" val="3327233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ftr="0" dt="0"/>
  <p:txStyles>
    <p:titleStyle>
      <a:lvl1pPr algn="l" defTabSz="914400" rtl="0" eaLnBrk="1" latinLnBrk="0" hangingPunct="1">
        <a:lnSpc>
          <a:spcPct val="90000"/>
        </a:lnSpc>
        <a:spcBef>
          <a:spcPct val="0"/>
        </a:spcBef>
        <a:buNone/>
        <a:defRPr sz="4400" kern="1200">
          <a:solidFill>
            <a:srgbClr val="00274C"/>
          </a:solidFill>
          <a:latin typeface="Univers LT 45 Light" charset="0"/>
          <a:ea typeface="Univers LT 45 Light" charset="0"/>
          <a:cs typeface="Univers LT 45 Light"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45454"/>
          </a:solidFill>
          <a:latin typeface="Univers LT 45 Light" charset="0"/>
          <a:ea typeface="Univers LT 45 Light" charset="0"/>
          <a:cs typeface="Univers LT 45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45454"/>
          </a:solidFill>
          <a:latin typeface="Univers LT 45 Light" charset="0"/>
          <a:ea typeface="Univers LT 45 Light" charset="0"/>
          <a:cs typeface="Univers LT 45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45454"/>
          </a:solidFill>
          <a:latin typeface="Univers LT 45 Light" charset="0"/>
          <a:ea typeface="Univers LT 45 Light" charset="0"/>
          <a:cs typeface="Univers LT 45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1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jpeg"/><Relationship Id="rId7" Type="http://schemas.openxmlformats.org/officeDocument/2006/relationships/image" Target="../media/image6.png"/><Relationship Id="rId2" Type="http://schemas.openxmlformats.org/officeDocument/2006/relationships/notesSlide" Target="../notesSlides/notesSlide4.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jpeg"/><Relationship Id="rId36" Type="http://schemas.openxmlformats.org/officeDocument/2006/relationships/image" Target="../media/image35.jpe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jpeg"/><Relationship Id="rId35" Type="http://schemas.openxmlformats.org/officeDocument/2006/relationships/image" Target="../media/image34.jpeg"/><Relationship Id="rId8" Type="http://schemas.openxmlformats.org/officeDocument/2006/relationships/image" Target="../media/image7.png"/><Relationship Id="rId3" Type="http://schemas.openxmlformats.org/officeDocument/2006/relationships/image" Target="../media/image2.jpe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jpeg"/><Relationship Id="rId33" Type="http://schemas.openxmlformats.org/officeDocument/2006/relationships/image" Target="../media/image32.jpeg"/><Relationship Id="rId38" Type="http://schemas.openxmlformats.org/officeDocument/2006/relationships/image" Target="../media/image37.jpe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jpe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2798"/>
            <a:ext cx="7929880" cy="2387600"/>
          </a:xfrm>
        </p:spPr>
        <p:txBody>
          <a:bodyPr>
            <a:normAutofit fontScale="90000"/>
          </a:bodyPr>
          <a:lstStyle/>
          <a:p>
            <a:r>
              <a:rPr lang="en-US" sz="4400" b="0" dirty="0"/>
              <a:t>UGBA 141</a:t>
            </a:r>
            <a:br>
              <a:rPr lang="en-US" dirty="0"/>
            </a:br>
            <a:r>
              <a:rPr lang="en-US" dirty="0"/>
              <a:t>Production and Operations Management</a:t>
            </a:r>
          </a:p>
        </p:txBody>
      </p:sp>
      <p:sp>
        <p:nvSpPr>
          <p:cNvPr id="3" name="Subtitle 2"/>
          <p:cNvSpPr>
            <a:spLocks noGrp="1"/>
          </p:cNvSpPr>
          <p:nvPr>
            <p:ph type="subTitle" idx="1"/>
          </p:nvPr>
        </p:nvSpPr>
        <p:spPr>
          <a:xfrm>
            <a:off x="685799" y="3784549"/>
            <a:ext cx="4942269" cy="1340110"/>
          </a:xfrm>
        </p:spPr>
        <p:txBody>
          <a:bodyPr/>
          <a:lstStyle/>
          <a:p>
            <a:r>
              <a:rPr lang="en-US" b="1" dirty="0"/>
              <a:t>Course Wrap-Up</a:t>
            </a:r>
          </a:p>
        </p:txBody>
      </p:sp>
      <p:sp>
        <p:nvSpPr>
          <p:cNvPr id="4" name="Subtitle 2">
            <a:extLst>
              <a:ext uri="{FF2B5EF4-FFF2-40B4-BE49-F238E27FC236}">
                <a16:creationId xmlns:a16="http://schemas.microsoft.com/office/drawing/2014/main" id="{EEE89BE4-9948-DA4F-B05B-BC565C577377}"/>
              </a:ext>
            </a:extLst>
          </p:cNvPr>
          <p:cNvSpPr txBox="1">
            <a:spLocks/>
          </p:cNvSpPr>
          <p:nvPr/>
        </p:nvSpPr>
        <p:spPr>
          <a:xfrm>
            <a:off x="4508375" y="6046073"/>
            <a:ext cx="4064620" cy="1340110"/>
          </a:xfrm>
          <a:prstGeom prst="rect">
            <a:avLst/>
          </a:prstGeom>
        </p:spPr>
        <p:txBody>
          <a:bodyPr vert="horz" lIns="0" tIns="18288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545454"/>
                </a:solidFill>
                <a:latin typeface="Univers LT 45 Light" charset="0"/>
                <a:ea typeface="Univers LT 45 Light" charset="0"/>
                <a:cs typeface="Univers LT 45 Light"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545454"/>
                </a:solidFill>
                <a:latin typeface="Univers LT 45 Light" charset="0"/>
                <a:ea typeface="Univers LT 45 Light" charset="0"/>
                <a:cs typeface="Univers LT 45 Light"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545454"/>
                </a:solidFill>
                <a:latin typeface="Univers LT 45 Light" charset="0"/>
                <a:ea typeface="Univers LT 45 Light" charset="0"/>
                <a:cs typeface="Univers LT 45 Light"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545454"/>
                </a:solidFill>
                <a:latin typeface="Univers LT 45 Light" charset="0"/>
                <a:ea typeface="Univers LT 45 Light" charset="0"/>
                <a:cs typeface="Univers LT 45 Light"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545454"/>
                </a:solidFill>
                <a:latin typeface="Univers LT 45 Light" charset="0"/>
                <a:ea typeface="Univers LT 45 Light" charset="0"/>
                <a:cs typeface="Univers LT 45 Light"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Professor Park Sinchaisri</a:t>
            </a:r>
          </a:p>
        </p:txBody>
      </p:sp>
    </p:spTree>
    <p:extLst>
      <p:ext uri="{BB962C8B-B14F-4D97-AF65-F5344CB8AC3E}">
        <p14:creationId xmlns:p14="http://schemas.microsoft.com/office/powerpoint/2010/main" val="901204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07C3-1643-3EC7-6914-4CA7A3067AC8}"/>
              </a:ext>
            </a:extLst>
          </p:cNvPr>
          <p:cNvSpPr>
            <a:spLocks noGrp="1"/>
          </p:cNvSpPr>
          <p:nvPr>
            <p:ph type="title"/>
          </p:nvPr>
        </p:nvSpPr>
        <p:spPr/>
        <p:txBody>
          <a:bodyPr/>
          <a:lstStyle/>
          <a:p>
            <a:r>
              <a:rPr lang="en-US" b="1" dirty="0"/>
              <a:t>Southwest </a:t>
            </a:r>
            <a:r>
              <a:rPr lang="en-US" dirty="0"/>
              <a:t>All 737</a:t>
            </a:r>
            <a:endParaRPr lang="en-US" b="1" dirty="0"/>
          </a:p>
        </p:txBody>
      </p:sp>
      <p:sp>
        <p:nvSpPr>
          <p:cNvPr id="3" name="Content Placeholder 2">
            <a:extLst>
              <a:ext uri="{FF2B5EF4-FFF2-40B4-BE49-F238E27FC236}">
                <a16:creationId xmlns:a16="http://schemas.microsoft.com/office/drawing/2014/main" id="{03B6B64D-64BB-F4E4-8CEB-3EC01E6CCE39}"/>
              </a:ext>
            </a:extLst>
          </p:cNvPr>
          <p:cNvSpPr>
            <a:spLocks noGrp="1"/>
          </p:cNvSpPr>
          <p:nvPr>
            <p:ph idx="1"/>
          </p:nvPr>
        </p:nvSpPr>
        <p:spPr/>
        <p:txBody>
          <a:bodyPr>
            <a:normAutofit/>
          </a:bodyPr>
          <a:lstStyle/>
          <a:p>
            <a:r>
              <a:rPr lang="en-US" sz="2000" dirty="0"/>
              <a:t>Standardized process</a:t>
            </a:r>
          </a:p>
        </p:txBody>
      </p:sp>
      <p:sp>
        <p:nvSpPr>
          <p:cNvPr id="4" name="Slide Number Placeholder 3">
            <a:extLst>
              <a:ext uri="{FF2B5EF4-FFF2-40B4-BE49-F238E27FC236}">
                <a16:creationId xmlns:a16="http://schemas.microsoft.com/office/drawing/2014/main" id="{8C0FE0FE-674B-2E58-F6C0-987F235E9707}"/>
              </a:ext>
            </a:extLst>
          </p:cNvPr>
          <p:cNvSpPr>
            <a:spLocks noGrp="1"/>
          </p:cNvSpPr>
          <p:nvPr>
            <p:ph type="sldNum" sz="quarter" idx="12"/>
          </p:nvPr>
        </p:nvSpPr>
        <p:spPr/>
        <p:txBody>
          <a:bodyPr/>
          <a:lstStyle/>
          <a:p>
            <a:fld id="{A2EBCFBC-0745-914E-B0B1-4125AF1D8E59}" type="slidenum">
              <a:rPr lang="en-US" smtClean="0"/>
              <a:pPr/>
              <a:t>9</a:t>
            </a:fld>
            <a:endParaRPr lang="en-US" dirty="0"/>
          </a:p>
        </p:txBody>
      </p:sp>
      <p:pic>
        <p:nvPicPr>
          <p:cNvPr id="4098" name="Picture 2" descr="Southwest CEO hints the airline's 47-year love affair with Boeing's 737 may  end one day - Los Angeles Times">
            <a:extLst>
              <a:ext uri="{FF2B5EF4-FFF2-40B4-BE49-F238E27FC236}">
                <a16:creationId xmlns:a16="http://schemas.microsoft.com/office/drawing/2014/main" id="{D8C431CE-3E1F-41DF-A7BE-FA96748CE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36" y="2011093"/>
            <a:ext cx="8312727" cy="468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210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07C3-1643-3EC7-6914-4CA7A3067AC8}"/>
              </a:ext>
            </a:extLst>
          </p:cNvPr>
          <p:cNvSpPr>
            <a:spLocks noGrp="1"/>
          </p:cNvSpPr>
          <p:nvPr>
            <p:ph type="title"/>
          </p:nvPr>
        </p:nvSpPr>
        <p:spPr/>
        <p:txBody>
          <a:bodyPr>
            <a:normAutofit/>
          </a:bodyPr>
          <a:lstStyle/>
          <a:p>
            <a:r>
              <a:rPr lang="en-US" b="1" dirty="0"/>
              <a:t>Southwest </a:t>
            </a:r>
            <a:r>
              <a:rPr lang="en-US" dirty="0"/>
              <a:t>Empower Workers</a:t>
            </a:r>
            <a:endParaRPr lang="en-US" b="1" dirty="0"/>
          </a:p>
        </p:txBody>
      </p:sp>
      <p:sp>
        <p:nvSpPr>
          <p:cNvPr id="3" name="Content Placeholder 2">
            <a:extLst>
              <a:ext uri="{FF2B5EF4-FFF2-40B4-BE49-F238E27FC236}">
                <a16:creationId xmlns:a16="http://schemas.microsoft.com/office/drawing/2014/main" id="{03B6B64D-64BB-F4E4-8CEB-3EC01E6CCE39}"/>
              </a:ext>
            </a:extLst>
          </p:cNvPr>
          <p:cNvSpPr>
            <a:spLocks noGrp="1"/>
          </p:cNvSpPr>
          <p:nvPr>
            <p:ph idx="1"/>
          </p:nvPr>
        </p:nvSpPr>
        <p:spPr>
          <a:xfrm>
            <a:off x="9372600" y="1825625"/>
            <a:ext cx="7886700" cy="4351338"/>
          </a:xfrm>
        </p:spPr>
        <p:txBody>
          <a:bodyPr>
            <a:normAutofit/>
          </a:bodyPr>
          <a:lstStyle/>
          <a:p>
            <a:r>
              <a:rPr lang="en-US" sz="2000" dirty="0"/>
              <a:t>Employee engagement (Ritz, Tessei, Toyota)</a:t>
            </a:r>
          </a:p>
          <a:p>
            <a:r>
              <a:rPr lang="en-US" sz="2000" dirty="0"/>
              <a:t>Reduce set up time, no waste (Toyota)</a:t>
            </a:r>
          </a:p>
          <a:p>
            <a:r>
              <a:rPr lang="en-US" sz="2000" dirty="0"/>
              <a:t>Pre-process (queueing)</a:t>
            </a:r>
          </a:p>
          <a:p>
            <a:r>
              <a:rPr lang="en-US" sz="2000" dirty="0"/>
              <a:t>Resource pooling: pilots and air hostesses clean the plane</a:t>
            </a:r>
          </a:p>
          <a:p>
            <a:r>
              <a:rPr lang="en-US" sz="2000" dirty="0"/>
              <a:t>Southwest Turn Test (quality)</a:t>
            </a:r>
          </a:p>
        </p:txBody>
      </p:sp>
      <p:sp>
        <p:nvSpPr>
          <p:cNvPr id="4" name="Slide Number Placeholder 3">
            <a:extLst>
              <a:ext uri="{FF2B5EF4-FFF2-40B4-BE49-F238E27FC236}">
                <a16:creationId xmlns:a16="http://schemas.microsoft.com/office/drawing/2014/main" id="{8C0FE0FE-674B-2E58-F6C0-987F235E9707}"/>
              </a:ext>
            </a:extLst>
          </p:cNvPr>
          <p:cNvSpPr>
            <a:spLocks noGrp="1"/>
          </p:cNvSpPr>
          <p:nvPr>
            <p:ph type="sldNum" sz="quarter" idx="12"/>
          </p:nvPr>
        </p:nvSpPr>
        <p:spPr/>
        <p:txBody>
          <a:bodyPr/>
          <a:lstStyle/>
          <a:p>
            <a:fld id="{A2EBCFBC-0745-914E-B0B1-4125AF1D8E59}" type="slidenum">
              <a:rPr lang="en-US" smtClean="0"/>
              <a:pPr/>
              <a:t>10</a:t>
            </a:fld>
            <a:endParaRPr lang="en-US" dirty="0"/>
          </a:p>
        </p:txBody>
      </p:sp>
      <p:pic>
        <p:nvPicPr>
          <p:cNvPr id="5" name="Picture 4">
            <a:extLst>
              <a:ext uri="{FF2B5EF4-FFF2-40B4-BE49-F238E27FC236}">
                <a16:creationId xmlns:a16="http://schemas.microsoft.com/office/drawing/2014/main" id="{46A5BA96-DEBF-7A33-9B7E-C818B689B3E9}"/>
              </a:ext>
            </a:extLst>
          </p:cNvPr>
          <p:cNvPicPr>
            <a:picLocks noChangeAspect="1"/>
          </p:cNvPicPr>
          <p:nvPr/>
        </p:nvPicPr>
        <p:blipFill>
          <a:blip r:embed="rId3"/>
          <a:stretch>
            <a:fillRect/>
          </a:stretch>
        </p:blipFill>
        <p:spPr>
          <a:xfrm>
            <a:off x="372316" y="1825625"/>
            <a:ext cx="4692318" cy="1501541"/>
          </a:xfrm>
          <a:prstGeom prst="rect">
            <a:avLst/>
          </a:prstGeom>
        </p:spPr>
      </p:pic>
      <p:pic>
        <p:nvPicPr>
          <p:cNvPr id="5122" name="Picture 2">
            <a:extLst>
              <a:ext uri="{FF2B5EF4-FFF2-40B4-BE49-F238E27FC236}">
                <a16:creationId xmlns:a16="http://schemas.microsoft.com/office/drawing/2014/main" id="{658B60B5-3BF7-F6AC-EBAE-2D9A6863A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16" y="3359460"/>
            <a:ext cx="4692318" cy="33318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irplane turnaround time: Here's how long it takes American Airlines">
            <a:extLst>
              <a:ext uri="{FF2B5EF4-FFF2-40B4-BE49-F238E27FC236}">
                <a16:creationId xmlns:a16="http://schemas.microsoft.com/office/drawing/2014/main" id="{CBBCBF47-7E31-197F-4509-A52B16767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074" y="4254538"/>
            <a:ext cx="3278492" cy="24332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mmercial pilots - Southwest Airlines - NATS Blog">
            <a:extLst>
              <a:ext uri="{FF2B5EF4-FFF2-40B4-BE49-F238E27FC236}">
                <a16:creationId xmlns:a16="http://schemas.microsoft.com/office/drawing/2014/main" id="{5950422A-38F5-5645-7B27-B795277306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7397" y="4052887"/>
            <a:ext cx="3700377" cy="26384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9C50CF-F069-846A-8076-1A7789A5CEDE}"/>
              </a:ext>
            </a:extLst>
          </p:cNvPr>
          <p:cNvSpPr txBox="1"/>
          <p:nvPr/>
        </p:nvSpPr>
        <p:spPr>
          <a:xfrm>
            <a:off x="5930035" y="492094"/>
            <a:ext cx="2334293" cy="400110"/>
          </a:xfrm>
          <a:prstGeom prst="rect">
            <a:avLst/>
          </a:prstGeom>
          <a:noFill/>
        </p:spPr>
        <p:txBody>
          <a:bodyPr wrap="none" rtlCol="0">
            <a:spAutoFit/>
          </a:bodyPr>
          <a:lstStyle/>
          <a:p>
            <a:r>
              <a:rPr lang="en-US" sz="2000" dirty="0">
                <a:solidFill>
                  <a:srgbClr val="545454"/>
                </a:solidFill>
                <a:latin typeface="Univers LT 45 Light" panose="02000403030000020003" pitchFamily="2" charset="0"/>
              </a:rPr>
              <a:t>96% retention rate</a:t>
            </a:r>
          </a:p>
        </p:txBody>
      </p:sp>
      <p:pic>
        <p:nvPicPr>
          <p:cNvPr id="6" name="Picture 5">
            <a:extLst>
              <a:ext uri="{FF2B5EF4-FFF2-40B4-BE49-F238E27FC236}">
                <a16:creationId xmlns:a16="http://schemas.microsoft.com/office/drawing/2014/main" id="{289BDAAE-92DC-DFE6-5A8D-48E8183D6B06}"/>
              </a:ext>
            </a:extLst>
          </p:cNvPr>
          <p:cNvPicPr>
            <a:picLocks noChangeAspect="1"/>
          </p:cNvPicPr>
          <p:nvPr/>
        </p:nvPicPr>
        <p:blipFill>
          <a:blip r:embed="rId7"/>
          <a:stretch>
            <a:fillRect/>
          </a:stretch>
        </p:blipFill>
        <p:spPr>
          <a:xfrm>
            <a:off x="5176346" y="1866064"/>
            <a:ext cx="3848100" cy="1397000"/>
          </a:xfrm>
          <a:prstGeom prst="rect">
            <a:avLst/>
          </a:prstGeom>
        </p:spPr>
      </p:pic>
      <p:sp>
        <p:nvSpPr>
          <p:cNvPr id="11" name="TextBox 10">
            <a:extLst>
              <a:ext uri="{FF2B5EF4-FFF2-40B4-BE49-F238E27FC236}">
                <a16:creationId xmlns:a16="http://schemas.microsoft.com/office/drawing/2014/main" id="{E5DF534D-223D-BB2F-E769-CAB7BD1A248F}"/>
              </a:ext>
            </a:extLst>
          </p:cNvPr>
          <p:cNvSpPr txBox="1"/>
          <p:nvPr/>
        </p:nvSpPr>
        <p:spPr>
          <a:xfrm>
            <a:off x="5668878" y="3354963"/>
            <a:ext cx="3214275" cy="646331"/>
          </a:xfrm>
          <a:prstGeom prst="rect">
            <a:avLst/>
          </a:prstGeom>
          <a:noFill/>
        </p:spPr>
        <p:txBody>
          <a:bodyPr wrap="square" rtlCol="0">
            <a:spAutoFit/>
          </a:bodyPr>
          <a:lstStyle/>
          <a:p>
            <a:r>
              <a:rPr lang="en-US" dirty="0">
                <a:solidFill>
                  <a:srgbClr val="545454"/>
                </a:solidFill>
                <a:latin typeface="Univers LT 45 Light" panose="02000403030000020003" pitchFamily="2" charset="0"/>
              </a:rPr>
              <a:t>In 2020, employees own 6.9% of the company</a:t>
            </a:r>
          </a:p>
        </p:txBody>
      </p:sp>
    </p:spTree>
    <p:extLst>
      <p:ext uri="{BB962C8B-B14F-4D97-AF65-F5344CB8AC3E}">
        <p14:creationId xmlns:p14="http://schemas.microsoft.com/office/powerpoint/2010/main" val="253653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4"/>
                                        </p:tgtEl>
                                        <p:attrNameLst>
                                          <p:attrName>style.visibility</p:attrName>
                                        </p:attrNameLst>
                                      </p:cBhvr>
                                      <p:to>
                                        <p:strVal val="visible"/>
                                      </p:to>
                                    </p:set>
                                    <p:animEffect transition="in" filter="fade">
                                      <p:cBhvr>
                                        <p:cTn id="2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7FDD9D-1431-BE28-72A9-7F5163D02EC2}"/>
              </a:ext>
            </a:extLst>
          </p:cNvPr>
          <p:cNvSpPr>
            <a:spLocks noGrp="1"/>
          </p:cNvSpPr>
          <p:nvPr>
            <p:ph type="sldNum" sz="quarter" idx="12"/>
          </p:nvPr>
        </p:nvSpPr>
        <p:spPr/>
        <p:txBody>
          <a:bodyPr/>
          <a:lstStyle/>
          <a:p>
            <a:fld id="{A2EBCFBC-0745-914E-B0B1-4125AF1D8E59}" type="slidenum">
              <a:rPr lang="en-US" smtClean="0"/>
              <a:pPr/>
              <a:t>11</a:t>
            </a:fld>
            <a:endParaRPr lang="en-US" dirty="0"/>
          </a:p>
        </p:txBody>
      </p:sp>
      <p:pic>
        <p:nvPicPr>
          <p:cNvPr id="5" name="Picture 2">
            <a:extLst>
              <a:ext uri="{FF2B5EF4-FFF2-40B4-BE49-F238E27FC236}">
                <a16:creationId xmlns:a16="http://schemas.microsoft.com/office/drawing/2014/main" id="{D2C8C6FF-0191-14B9-EBAD-4144F9AEC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10" y="249222"/>
            <a:ext cx="4103240" cy="645163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0FA94EF-D958-1A39-C238-6F267A457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111" y="-159340"/>
            <a:ext cx="4103238" cy="5141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A14CB2-EEBA-66C1-0D75-256D53736595}"/>
              </a:ext>
            </a:extLst>
          </p:cNvPr>
          <p:cNvSpPr txBox="1"/>
          <p:nvPr/>
        </p:nvSpPr>
        <p:spPr>
          <a:xfrm>
            <a:off x="4575104" y="5535500"/>
            <a:ext cx="4249433" cy="923330"/>
          </a:xfrm>
          <a:prstGeom prst="rect">
            <a:avLst/>
          </a:prstGeom>
          <a:noFill/>
        </p:spPr>
        <p:txBody>
          <a:bodyPr wrap="none" rtlCol="0">
            <a:spAutoFit/>
          </a:bodyPr>
          <a:lstStyle/>
          <a:p>
            <a:r>
              <a:rPr lang="en-US" b="1" dirty="0">
                <a:latin typeface="Univers LT 45 Light" panose="02000403030000020003" pitchFamily="2" charset="0"/>
              </a:rPr>
              <a:t>Revenue Management</a:t>
            </a:r>
          </a:p>
          <a:p>
            <a:r>
              <a:rPr lang="en-US" dirty="0">
                <a:latin typeface="Univers LT 45 Light" panose="02000403030000020003" pitchFamily="2" charset="0"/>
              </a:rPr>
              <a:t>Low-fare: $13</a:t>
            </a:r>
          </a:p>
          <a:p>
            <a:r>
              <a:rPr lang="en-US" dirty="0">
                <a:latin typeface="Univers LT 45 Light" panose="02000403030000020003" pitchFamily="2" charset="0"/>
              </a:rPr>
              <a:t>High-fare: $26 </a:t>
            </a:r>
            <a:r>
              <a:rPr lang="en-US" sz="1600" dirty="0">
                <a:latin typeface="Univers LT 45 Light" panose="02000403030000020003" pitchFamily="2" charset="0"/>
              </a:rPr>
              <a:t>( + bottle of premium liquor)</a:t>
            </a:r>
            <a:endParaRPr lang="en-US" dirty="0">
              <a:latin typeface="Univers LT 45 Light" panose="02000403030000020003" pitchFamily="2" charset="0"/>
            </a:endParaRPr>
          </a:p>
        </p:txBody>
      </p:sp>
      <p:sp>
        <p:nvSpPr>
          <p:cNvPr id="7" name="Rectangle 6">
            <a:extLst>
              <a:ext uri="{FF2B5EF4-FFF2-40B4-BE49-F238E27FC236}">
                <a16:creationId xmlns:a16="http://schemas.microsoft.com/office/drawing/2014/main" id="{FC568E3F-3943-8D67-F571-23EB8AB5A728}"/>
              </a:ext>
            </a:extLst>
          </p:cNvPr>
          <p:cNvSpPr/>
          <p:nvPr/>
        </p:nvSpPr>
        <p:spPr>
          <a:xfrm>
            <a:off x="894945" y="3696512"/>
            <a:ext cx="3005846" cy="515566"/>
          </a:xfrm>
          <a:prstGeom prst="rect">
            <a:avLst/>
          </a:prstGeom>
          <a:solidFill>
            <a:srgbClr val="FFF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80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8" descr="Napkin with Dallas, San Antonio, and Houston">
            <a:extLst>
              <a:ext uri="{FF2B5EF4-FFF2-40B4-BE49-F238E27FC236}">
                <a16:creationId xmlns:a16="http://schemas.microsoft.com/office/drawing/2014/main" id="{39C173E7-2098-C5DB-6E9D-06A1CCE3D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048" y="2729773"/>
            <a:ext cx="3669904" cy="27524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5E07C3-1643-3EC7-6914-4CA7A3067AC8}"/>
              </a:ext>
            </a:extLst>
          </p:cNvPr>
          <p:cNvSpPr>
            <a:spLocks noGrp="1"/>
          </p:cNvSpPr>
          <p:nvPr>
            <p:ph type="title"/>
          </p:nvPr>
        </p:nvSpPr>
        <p:spPr/>
        <p:txBody>
          <a:bodyPr/>
          <a:lstStyle/>
          <a:p>
            <a:r>
              <a:rPr lang="en-US" b="1" dirty="0"/>
              <a:t>Southwest </a:t>
            </a:r>
            <a:r>
              <a:rPr lang="en-US" dirty="0"/>
              <a:t>Point-to-Point</a:t>
            </a:r>
            <a:endParaRPr lang="en-US" b="1" dirty="0"/>
          </a:p>
        </p:txBody>
      </p:sp>
      <p:sp>
        <p:nvSpPr>
          <p:cNvPr id="4" name="Slide Number Placeholder 3">
            <a:extLst>
              <a:ext uri="{FF2B5EF4-FFF2-40B4-BE49-F238E27FC236}">
                <a16:creationId xmlns:a16="http://schemas.microsoft.com/office/drawing/2014/main" id="{8C0FE0FE-674B-2E58-F6C0-987F235E9707}"/>
              </a:ext>
            </a:extLst>
          </p:cNvPr>
          <p:cNvSpPr>
            <a:spLocks noGrp="1"/>
          </p:cNvSpPr>
          <p:nvPr>
            <p:ph type="sldNum" sz="quarter" idx="12"/>
          </p:nvPr>
        </p:nvSpPr>
        <p:spPr/>
        <p:txBody>
          <a:bodyPr/>
          <a:lstStyle/>
          <a:p>
            <a:fld id="{A2EBCFBC-0745-914E-B0B1-4125AF1D8E59}" type="slidenum">
              <a:rPr lang="en-US" smtClean="0"/>
              <a:pPr/>
              <a:t>12</a:t>
            </a:fld>
            <a:endParaRPr lang="en-US" dirty="0"/>
          </a:p>
        </p:txBody>
      </p:sp>
      <p:pic>
        <p:nvPicPr>
          <p:cNvPr id="6146" name="Picture 2">
            <a:extLst>
              <a:ext uri="{FF2B5EF4-FFF2-40B4-BE49-F238E27FC236}">
                <a16:creationId xmlns:a16="http://schemas.microsoft.com/office/drawing/2014/main" id="{7E2C1F96-794F-09C8-FE29-D470F3B36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 y="0"/>
            <a:ext cx="88757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uthwest route map">
            <a:extLst>
              <a:ext uri="{FF2B5EF4-FFF2-40B4-BE49-F238E27FC236}">
                <a16:creationId xmlns:a16="http://schemas.microsoft.com/office/drawing/2014/main" id="{72F01345-03A7-3CE6-452B-3E340A5BC0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195" y="170723"/>
            <a:ext cx="7848600" cy="511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84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909D-67CD-EF8D-BEB5-362EDAA44D2E}"/>
              </a:ext>
            </a:extLst>
          </p:cNvPr>
          <p:cNvSpPr>
            <a:spLocks noGrp="1"/>
          </p:cNvSpPr>
          <p:nvPr>
            <p:ph type="title"/>
          </p:nvPr>
        </p:nvSpPr>
        <p:spPr/>
        <p:txBody>
          <a:bodyPr/>
          <a:lstStyle/>
          <a:p>
            <a:r>
              <a:rPr lang="en-US" b="1" dirty="0"/>
              <a:t>Hub-and-Spoke</a:t>
            </a:r>
          </a:p>
        </p:txBody>
      </p:sp>
      <p:sp>
        <p:nvSpPr>
          <p:cNvPr id="4" name="Slide Number Placeholder 3">
            <a:extLst>
              <a:ext uri="{FF2B5EF4-FFF2-40B4-BE49-F238E27FC236}">
                <a16:creationId xmlns:a16="http://schemas.microsoft.com/office/drawing/2014/main" id="{20AD9263-ECAB-E72A-84A3-6A092EB09786}"/>
              </a:ext>
            </a:extLst>
          </p:cNvPr>
          <p:cNvSpPr>
            <a:spLocks noGrp="1"/>
          </p:cNvSpPr>
          <p:nvPr>
            <p:ph type="sldNum" sz="quarter" idx="12"/>
          </p:nvPr>
        </p:nvSpPr>
        <p:spPr/>
        <p:txBody>
          <a:bodyPr/>
          <a:lstStyle/>
          <a:p>
            <a:fld id="{A2EBCFBC-0745-914E-B0B1-4125AF1D8E59}" type="slidenum">
              <a:rPr lang="en-US" smtClean="0"/>
              <a:pPr/>
              <a:t>13</a:t>
            </a:fld>
            <a:endParaRPr lang="en-US" dirty="0"/>
          </a:p>
        </p:txBody>
      </p:sp>
      <p:pic>
        <p:nvPicPr>
          <p:cNvPr id="7170" name="Picture 2" descr="Trans States Airlines has 53 aircraft flying for American and United">
            <a:extLst>
              <a:ext uri="{FF2B5EF4-FFF2-40B4-BE49-F238E27FC236}">
                <a16:creationId xmlns:a16="http://schemas.microsoft.com/office/drawing/2014/main" id="{841A3A62-4C96-3AC1-671C-2BD473D63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9214"/>
            <a:ext cx="9144000" cy="458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418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7CFE-39AF-46EF-41E4-9F8F6F081FE1}"/>
              </a:ext>
            </a:extLst>
          </p:cNvPr>
          <p:cNvSpPr>
            <a:spLocks noGrp="1"/>
          </p:cNvSpPr>
          <p:nvPr>
            <p:ph type="title"/>
          </p:nvPr>
        </p:nvSpPr>
        <p:spPr/>
        <p:txBody>
          <a:bodyPr>
            <a:normAutofit fontScale="90000"/>
          </a:bodyPr>
          <a:lstStyle/>
          <a:p>
            <a:r>
              <a:rPr lang="en-US" b="1" dirty="0"/>
              <a:t>Southwest </a:t>
            </a:r>
            <a:r>
              <a:rPr lang="en-US" dirty="0"/>
              <a:t>Focused, Integrated</a:t>
            </a:r>
            <a:endParaRPr lang="en-US" b="1" dirty="0"/>
          </a:p>
        </p:txBody>
      </p:sp>
      <p:sp>
        <p:nvSpPr>
          <p:cNvPr id="3" name="Content Placeholder 2">
            <a:extLst>
              <a:ext uri="{FF2B5EF4-FFF2-40B4-BE49-F238E27FC236}">
                <a16:creationId xmlns:a16="http://schemas.microsoft.com/office/drawing/2014/main" id="{03C6561B-DF87-530F-3E54-D421E0BFB71F}"/>
              </a:ext>
            </a:extLst>
          </p:cNvPr>
          <p:cNvSpPr>
            <a:spLocks noGrp="1"/>
          </p:cNvSpPr>
          <p:nvPr>
            <p:ph idx="1"/>
          </p:nvPr>
        </p:nvSpPr>
        <p:spPr/>
        <p:txBody>
          <a:bodyPr>
            <a:normAutofit/>
          </a:bodyPr>
          <a:lstStyle/>
          <a:p>
            <a:r>
              <a:rPr lang="en-US" sz="2000" dirty="0"/>
              <a:t>Point-to-point, short-flight, low cost, transparent, consistent</a:t>
            </a:r>
          </a:p>
        </p:txBody>
      </p:sp>
      <p:sp>
        <p:nvSpPr>
          <p:cNvPr id="4" name="Slide Number Placeholder 3">
            <a:extLst>
              <a:ext uri="{FF2B5EF4-FFF2-40B4-BE49-F238E27FC236}">
                <a16:creationId xmlns:a16="http://schemas.microsoft.com/office/drawing/2014/main" id="{95B8AFDD-33BA-B324-CB51-6E64FED941D5}"/>
              </a:ext>
            </a:extLst>
          </p:cNvPr>
          <p:cNvSpPr>
            <a:spLocks noGrp="1"/>
          </p:cNvSpPr>
          <p:nvPr>
            <p:ph type="sldNum" sz="quarter" idx="12"/>
          </p:nvPr>
        </p:nvSpPr>
        <p:spPr/>
        <p:txBody>
          <a:bodyPr/>
          <a:lstStyle/>
          <a:p>
            <a:fld id="{A2EBCFBC-0745-914E-B0B1-4125AF1D8E59}" type="slidenum">
              <a:rPr lang="en-US" smtClean="0"/>
              <a:pPr/>
              <a:t>14</a:t>
            </a:fld>
            <a:endParaRPr lang="en-US" dirty="0"/>
          </a:p>
        </p:txBody>
      </p:sp>
      <p:pic>
        <p:nvPicPr>
          <p:cNvPr id="6146" name="Picture 2" descr="The Story Of Ted: United Airlines' Mid-2000s Low-Cost Subsidiary">
            <a:extLst>
              <a:ext uri="{FF2B5EF4-FFF2-40B4-BE49-F238E27FC236}">
                <a16:creationId xmlns:a16="http://schemas.microsoft.com/office/drawing/2014/main" id="{1B81D9B6-E119-EDA0-CFCD-AF0414663F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66" b="25303"/>
          <a:stretch/>
        </p:blipFill>
        <p:spPr bwMode="auto">
          <a:xfrm>
            <a:off x="4251345" y="4229997"/>
            <a:ext cx="4128175" cy="153386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at Happened To US Low-Cost Airline Delta Express?">
            <a:extLst>
              <a:ext uri="{FF2B5EF4-FFF2-40B4-BE49-F238E27FC236}">
                <a16:creationId xmlns:a16="http://schemas.microsoft.com/office/drawing/2014/main" id="{8F3A4A3F-4E96-1DE0-A43B-BB9E3260F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13" b="26725"/>
          <a:stretch/>
        </p:blipFill>
        <p:spPr bwMode="auto">
          <a:xfrm>
            <a:off x="414283" y="2546888"/>
            <a:ext cx="3622696" cy="15338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oeing 757-232 - Song (Delta Air Lines) | Aviation Photo #0444187 |  Airliners.net">
            <a:extLst>
              <a:ext uri="{FF2B5EF4-FFF2-40B4-BE49-F238E27FC236}">
                <a16:creationId xmlns:a16="http://schemas.microsoft.com/office/drawing/2014/main" id="{00AC11BD-D159-2378-A4EA-1DB11E49B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345" y="2546888"/>
            <a:ext cx="2011241" cy="15338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US Airways Metrojet N288AU for 732 TwinJet V3 Pro by FlyJSim - 732 TwinJet  Paints - X-Plane.Org Forum">
            <a:extLst>
              <a:ext uri="{FF2B5EF4-FFF2-40B4-BE49-F238E27FC236}">
                <a16:creationId xmlns:a16="http://schemas.microsoft.com/office/drawing/2014/main" id="{2DE08081-967F-E7B2-EC36-ED170842E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283" y="4202514"/>
            <a:ext cx="3622696" cy="178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28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par>
                                <p:cTn id="8" presetID="10" presetClass="entr" presetSubtype="0" fill="hold" nodeType="withEffect">
                                  <p:stCondLst>
                                    <p:cond delay="0"/>
                                  </p:stCondLst>
                                  <p:childTnLst>
                                    <p:set>
                                      <p:cBhvr>
                                        <p:cTn id="9" dur="1" fill="hold">
                                          <p:stCondLst>
                                            <p:cond delay="0"/>
                                          </p:stCondLst>
                                        </p:cTn>
                                        <p:tgtEl>
                                          <p:spTgt spid="6150"/>
                                        </p:tgtEl>
                                        <p:attrNameLst>
                                          <p:attrName>style.visibility</p:attrName>
                                        </p:attrNameLst>
                                      </p:cBhvr>
                                      <p:to>
                                        <p:strVal val="visible"/>
                                      </p:to>
                                    </p:set>
                                    <p:animEffect transition="in" filter="fade">
                                      <p:cBhvr>
                                        <p:cTn id="10" dur="500"/>
                                        <p:tgtEl>
                                          <p:spTgt spid="6150"/>
                                        </p:tgtEl>
                                      </p:cBhvr>
                                    </p:animEffect>
                                  </p:childTnLst>
                                </p:cTn>
                              </p:par>
                              <p:par>
                                <p:cTn id="11" presetID="10" presetClass="entr" presetSubtype="0" fill="hold" nodeType="withEffect">
                                  <p:stCondLst>
                                    <p:cond delay="0"/>
                                  </p:stCondLst>
                                  <p:childTnLst>
                                    <p:set>
                                      <p:cBhvr>
                                        <p:cTn id="12" dur="1" fill="hold">
                                          <p:stCondLst>
                                            <p:cond delay="0"/>
                                          </p:stCondLst>
                                        </p:cTn>
                                        <p:tgtEl>
                                          <p:spTgt spid="6152"/>
                                        </p:tgtEl>
                                        <p:attrNameLst>
                                          <p:attrName>style.visibility</p:attrName>
                                        </p:attrNameLst>
                                      </p:cBhvr>
                                      <p:to>
                                        <p:strVal val="visible"/>
                                      </p:to>
                                    </p:set>
                                    <p:animEffect transition="in" filter="fade">
                                      <p:cBhvr>
                                        <p:cTn id="13" dur="500"/>
                                        <p:tgtEl>
                                          <p:spTgt spid="6152"/>
                                        </p:tgtEl>
                                      </p:cBhvr>
                                    </p:animEffect>
                                  </p:childTnLst>
                                </p:cTn>
                              </p:par>
                              <p:par>
                                <p:cTn id="14" presetID="10" presetClass="entr" presetSubtype="0" fill="hold" nodeType="with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fade">
                                      <p:cBhvr>
                                        <p:cTn id="16"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4"/>
          <p:cNvSpPr txBox="1">
            <a:spLocks noChangeArrowheads="1"/>
          </p:cNvSpPr>
          <p:nvPr/>
        </p:nvSpPr>
        <p:spPr bwMode="auto">
          <a:xfrm>
            <a:off x="1521881" y="2106632"/>
            <a:ext cx="3569892"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Fundamental</a:t>
            </a:r>
          </a:p>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performance measures</a:t>
            </a:r>
            <a:endParaRPr lang="en-US" altLang="en-US" sz="2100" dirty="0">
              <a:solidFill>
                <a:srgbClr val="000000"/>
              </a:solidFill>
              <a:latin typeface="Univers LT 45 Light" panose="02000403030000020003" pitchFamily="2" charset="0"/>
            </a:endParaRPr>
          </a:p>
        </p:txBody>
      </p:sp>
      <p:sp>
        <p:nvSpPr>
          <p:cNvPr id="12292" name="TextBox 4"/>
          <p:cNvSpPr txBox="1">
            <a:spLocks noChangeArrowheads="1"/>
          </p:cNvSpPr>
          <p:nvPr/>
        </p:nvSpPr>
        <p:spPr bwMode="auto">
          <a:xfrm>
            <a:off x="3258158" y="2106633"/>
            <a:ext cx="539132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relationship among fundamental</a:t>
            </a:r>
          </a:p>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               : Little’s Law</a:t>
            </a:r>
            <a:endParaRPr lang="en-US" altLang="en-US" sz="2100" dirty="0">
              <a:solidFill>
                <a:srgbClr val="000000"/>
              </a:solidFill>
              <a:latin typeface="Univers LT 45 Light" panose="02000403030000020003" pitchFamily="2" charset="0"/>
            </a:endParaRPr>
          </a:p>
        </p:txBody>
      </p:sp>
      <p:sp>
        <p:nvSpPr>
          <p:cNvPr id="6" name="Text Box 4"/>
          <p:cNvSpPr txBox="1">
            <a:spLocks noChangeArrowheads="1"/>
          </p:cNvSpPr>
          <p:nvPr/>
        </p:nvSpPr>
        <p:spPr bwMode="auto">
          <a:xfrm>
            <a:off x="1614638" y="2957295"/>
            <a:ext cx="2820914" cy="438582"/>
          </a:xfrm>
          <a:prstGeom prst="rect">
            <a:avLst/>
          </a:prstGeom>
          <a:noFill/>
          <a:ln w="9525">
            <a:noFill/>
            <a:miter lim="800000"/>
            <a:headEnd/>
            <a:tailEnd/>
          </a:ln>
        </p:spPr>
        <p:txBody>
          <a:bodyPr wrap="square">
            <a:spAutoFit/>
          </a:bodyPr>
          <a:lstStyle/>
          <a:p>
            <a:pPr defTabSz="685800">
              <a:defRPr/>
            </a:pPr>
            <a:r>
              <a:rPr lang="en-US" sz="2250" dirty="0">
                <a:solidFill>
                  <a:srgbClr val="000000"/>
                </a:solidFill>
                <a:latin typeface="Univers LT 45 Light" panose="02000403030000020003" pitchFamily="2" charset="0"/>
              </a:rPr>
              <a:t>inventory</a:t>
            </a:r>
          </a:p>
        </p:txBody>
      </p:sp>
      <p:sp>
        <p:nvSpPr>
          <p:cNvPr id="10" name="TextBox 9"/>
          <p:cNvSpPr txBox="1"/>
          <p:nvPr/>
        </p:nvSpPr>
        <p:spPr>
          <a:xfrm>
            <a:off x="1521881" y="3309720"/>
            <a:ext cx="1752973" cy="477054"/>
          </a:xfrm>
          <a:prstGeom prst="rect">
            <a:avLst/>
          </a:prstGeom>
          <a:noFill/>
        </p:spPr>
        <p:txBody>
          <a:bodyPr wrap="square">
            <a:spAutoFit/>
          </a:bodyPr>
          <a:lstStyle/>
          <a:p>
            <a:pPr defTabSz="685800">
              <a:lnSpc>
                <a:spcPts val="1500"/>
              </a:lnSpc>
              <a:defRPr/>
            </a:pPr>
            <a:r>
              <a:rPr lang="en-US" sz="1500" dirty="0">
                <a:solidFill>
                  <a:srgbClr val="000000"/>
                </a:solidFill>
                <a:latin typeface="Univers LT 45 Light" panose="02000403030000020003" pitchFamily="2" charset="0"/>
              </a:rPr>
              <a:t>(number of units  </a:t>
            </a:r>
          </a:p>
          <a:p>
            <a:pPr defTabSz="685800">
              <a:lnSpc>
                <a:spcPts val="1500"/>
              </a:lnSpc>
              <a:defRPr/>
            </a:pPr>
            <a:r>
              <a:rPr lang="en-US" sz="1500" dirty="0">
                <a:solidFill>
                  <a:srgbClr val="000000"/>
                </a:solidFill>
                <a:latin typeface="Univers LT 45 Light" panose="02000403030000020003" pitchFamily="2" charset="0"/>
              </a:rPr>
              <a:t>     in system)</a:t>
            </a:r>
          </a:p>
        </p:txBody>
      </p:sp>
      <p:sp>
        <p:nvSpPr>
          <p:cNvPr id="11" name="TextBox 10"/>
          <p:cNvSpPr txBox="1"/>
          <p:nvPr/>
        </p:nvSpPr>
        <p:spPr>
          <a:xfrm>
            <a:off x="3543300" y="3314482"/>
            <a:ext cx="2687241" cy="669414"/>
          </a:xfrm>
          <a:prstGeom prst="rect">
            <a:avLst/>
          </a:prstGeom>
          <a:noFill/>
        </p:spPr>
        <p:txBody>
          <a:bodyPr>
            <a:spAutoFit/>
          </a:bodyPr>
          <a:lstStyle/>
          <a:p>
            <a:pPr defTabSz="685800">
              <a:lnSpc>
                <a:spcPts val="1500"/>
              </a:lnSpc>
              <a:defRPr/>
            </a:pPr>
            <a:r>
              <a:rPr lang="en-US" sz="1500" dirty="0">
                <a:solidFill>
                  <a:srgbClr val="000000"/>
                </a:solidFill>
                <a:latin typeface="Univers LT 45 Light" panose="02000403030000020003" pitchFamily="2" charset="0"/>
              </a:rPr>
              <a:t>(rate at which do work, rate at which units arrive and depart)</a:t>
            </a:r>
          </a:p>
        </p:txBody>
      </p:sp>
      <p:sp>
        <p:nvSpPr>
          <p:cNvPr id="12" name="TextBox 11"/>
          <p:cNvSpPr txBox="1"/>
          <p:nvPr/>
        </p:nvSpPr>
        <p:spPr>
          <a:xfrm>
            <a:off x="6540797" y="3318053"/>
            <a:ext cx="1722834" cy="477054"/>
          </a:xfrm>
          <a:prstGeom prst="rect">
            <a:avLst/>
          </a:prstGeom>
          <a:noFill/>
        </p:spPr>
        <p:txBody>
          <a:bodyPr>
            <a:spAutoFit/>
          </a:bodyPr>
          <a:lstStyle/>
          <a:p>
            <a:pPr defTabSz="685800">
              <a:lnSpc>
                <a:spcPts val="1500"/>
              </a:lnSpc>
              <a:defRPr/>
            </a:pPr>
            <a:r>
              <a:rPr lang="en-US" sz="1500" dirty="0">
                <a:solidFill>
                  <a:srgbClr val="000000"/>
                </a:solidFill>
                <a:latin typeface="Univers LT 45 Light" panose="02000403030000020003" pitchFamily="2" charset="0"/>
              </a:rPr>
              <a:t>(time unit spends </a:t>
            </a:r>
          </a:p>
          <a:p>
            <a:pPr defTabSz="685800">
              <a:lnSpc>
                <a:spcPts val="1500"/>
              </a:lnSpc>
              <a:defRPr/>
            </a:pPr>
            <a:r>
              <a:rPr lang="en-US" sz="1500" dirty="0">
                <a:solidFill>
                  <a:srgbClr val="000000"/>
                </a:solidFill>
                <a:latin typeface="Univers LT 45 Light" panose="02000403030000020003" pitchFamily="2" charset="0"/>
              </a:rPr>
              <a:t>      in system)</a:t>
            </a:r>
          </a:p>
        </p:txBody>
      </p:sp>
      <p:grpSp>
        <p:nvGrpSpPr>
          <p:cNvPr id="2" name="Group 47"/>
          <p:cNvGrpSpPr>
            <a:grpSpLocks/>
          </p:cNvGrpSpPr>
          <p:nvPr/>
        </p:nvGrpSpPr>
        <p:grpSpPr bwMode="auto">
          <a:xfrm>
            <a:off x="2619157" y="4632590"/>
            <a:ext cx="4098825" cy="383443"/>
            <a:chOff x="1967916" y="3803329"/>
            <a:chExt cx="5465239" cy="511337"/>
          </a:xfrm>
        </p:grpSpPr>
        <p:sp>
          <p:nvSpPr>
            <p:cNvPr id="15" name="TextBox 14"/>
            <p:cNvSpPr txBox="1"/>
            <p:nvPr/>
          </p:nvSpPr>
          <p:spPr>
            <a:xfrm>
              <a:off x="1967916" y="3803329"/>
              <a:ext cx="1454110" cy="492519"/>
            </a:xfrm>
            <a:prstGeom prst="rect">
              <a:avLst/>
            </a:prstGeom>
            <a:noFill/>
          </p:spPr>
          <p:txBody>
            <a:bodyPr wrap="none">
              <a:spAutoFit/>
            </a:bodyPr>
            <a:lstStyle/>
            <a:p>
              <a:pPr defTabSz="685800">
                <a:defRPr/>
              </a:pPr>
              <a:r>
                <a:rPr lang="en-US" dirty="0">
                  <a:solidFill>
                    <a:srgbClr val="000000"/>
                  </a:solidFill>
                  <a:latin typeface="Univers LT 45 Light" panose="02000403030000020003" pitchFamily="2" charset="0"/>
                </a:rPr>
                <a:t>flow rate</a:t>
              </a:r>
            </a:p>
          </p:txBody>
        </p:sp>
        <p:cxnSp>
          <p:nvCxnSpPr>
            <p:cNvPr id="26649" name="Straight Arrow Connector 15"/>
            <p:cNvCxnSpPr>
              <a:cxnSpLocks noChangeShapeType="1"/>
            </p:cNvCxnSpPr>
            <p:nvPr/>
          </p:nvCxnSpPr>
          <p:spPr bwMode="auto">
            <a:xfrm>
              <a:off x="2344785" y="3841429"/>
              <a:ext cx="1106488"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50" name="Straight Arrow Connector 16"/>
            <p:cNvCxnSpPr>
              <a:cxnSpLocks noChangeShapeType="1"/>
            </p:cNvCxnSpPr>
            <p:nvPr/>
          </p:nvCxnSpPr>
          <p:spPr bwMode="auto">
            <a:xfrm>
              <a:off x="5904894" y="3843016"/>
              <a:ext cx="1106488"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8" name="TextBox 17"/>
            <p:cNvSpPr txBox="1"/>
            <p:nvPr/>
          </p:nvSpPr>
          <p:spPr>
            <a:xfrm>
              <a:off x="5979045" y="3822147"/>
              <a:ext cx="1454110" cy="492519"/>
            </a:xfrm>
            <a:prstGeom prst="rect">
              <a:avLst/>
            </a:prstGeom>
            <a:noFill/>
          </p:spPr>
          <p:txBody>
            <a:bodyPr wrap="none">
              <a:spAutoFit/>
            </a:bodyPr>
            <a:lstStyle/>
            <a:p>
              <a:pPr defTabSz="685800">
                <a:defRPr/>
              </a:pPr>
              <a:r>
                <a:rPr lang="en-US" dirty="0">
                  <a:solidFill>
                    <a:srgbClr val="000000"/>
                  </a:solidFill>
                  <a:latin typeface="Univers LT 45 Light" panose="02000403030000020003" pitchFamily="2" charset="0"/>
                </a:rPr>
                <a:t>flow rate</a:t>
              </a:r>
            </a:p>
          </p:txBody>
        </p:sp>
      </p:grpSp>
      <p:grpSp>
        <p:nvGrpSpPr>
          <p:cNvPr id="3" name="Group 46"/>
          <p:cNvGrpSpPr>
            <a:grpSpLocks/>
          </p:cNvGrpSpPr>
          <p:nvPr/>
        </p:nvGrpSpPr>
        <p:grpSpPr bwMode="auto">
          <a:xfrm>
            <a:off x="3739755" y="4363775"/>
            <a:ext cx="1817201" cy="585536"/>
            <a:chOff x="3462775" y="3487836"/>
            <a:chExt cx="2218497" cy="636813"/>
          </a:xfrm>
        </p:grpSpPr>
        <p:sp>
          <p:nvSpPr>
            <p:cNvPr id="26646" name="Rectangle 12"/>
            <p:cNvSpPr>
              <a:spLocks noChangeArrowheads="1"/>
            </p:cNvSpPr>
            <p:nvPr/>
          </p:nvSpPr>
          <p:spPr bwMode="auto">
            <a:xfrm>
              <a:off x="3462775" y="3487836"/>
              <a:ext cx="2218497" cy="636813"/>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spcBef>
                  <a:spcPct val="0"/>
                </a:spcBef>
                <a:buClrTx/>
                <a:buSzTx/>
                <a:buNone/>
                <a:defRPr/>
              </a:pPr>
              <a:endParaRPr lang="en-US" altLang="en-US" sz="1800">
                <a:solidFill>
                  <a:srgbClr val="000000"/>
                </a:solidFill>
                <a:latin typeface="Univers LT 45 Light" panose="02000403030000020003" pitchFamily="2" charset="0"/>
              </a:endParaRPr>
            </a:p>
          </p:txBody>
        </p:sp>
        <p:sp>
          <p:nvSpPr>
            <p:cNvPr id="19" name="TextBox 18"/>
            <p:cNvSpPr txBox="1"/>
            <p:nvPr/>
          </p:nvSpPr>
          <p:spPr>
            <a:xfrm>
              <a:off x="3948369" y="3602177"/>
              <a:ext cx="1383989" cy="401675"/>
            </a:xfrm>
            <a:prstGeom prst="rect">
              <a:avLst/>
            </a:prstGeom>
            <a:noFill/>
          </p:spPr>
          <p:txBody>
            <a:bodyPr wrap="none">
              <a:spAutoFit/>
            </a:bodyPr>
            <a:lstStyle/>
            <a:p>
              <a:pPr defTabSz="685800">
                <a:defRPr/>
              </a:pPr>
              <a:r>
                <a:rPr lang="en-US" dirty="0">
                  <a:solidFill>
                    <a:srgbClr val="000000"/>
                  </a:solidFill>
                  <a:latin typeface="Univers LT 45 Light" panose="02000403030000020003" pitchFamily="2" charset="0"/>
                </a:rPr>
                <a:t>inventory</a:t>
              </a:r>
            </a:p>
          </p:txBody>
        </p:sp>
      </p:grpSp>
      <p:grpSp>
        <p:nvGrpSpPr>
          <p:cNvPr id="4" name="Group 48"/>
          <p:cNvGrpSpPr>
            <a:grpSpLocks/>
          </p:cNvGrpSpPr>
          <p:nvPr/>
        </p:nvGrpSpPr>
        <p:grpSpPr bwMode="auto">
          <a:xfrm>
            <a:off x="3621440" y="4941332"/>
            <a:ext cx="2090507" cy="646331"/>
            <a:chOff x="3458455" y="4049246"/>
            <a:chExt cx="2424161" cy="861903"/>
          </a:xfrm>
        </p:grpSpPr>
        <p:sp>
          <p:nvSpPr>
            <p:cNvPr id="14" name="TextBox 13"/>
            <p:cNvSpPr txBox="1"/>
            <p:nvPr/>
          </p:nvSpPr>
          <p:spPr>
            <a:xfrm>
              <a:off x="3955471" y="4049246"/>
              <a:ext cx="1466417" cy="861903"/>
            </a:xfrm>
            <a:prstGeom prst="rect">
              <a:avLst/>
            </a:prstGeom>
            <a:noFill/>
          </p:spPr>
          <p:txBody>
            <a:bodyPr wrap="square">
              <a:spAutoFit/>
            </a:bodyPr>
            <a:lstStyle/>
            <a:p>
              <a:pPr defTabSz="685800">
                <a:defRPr/>
              </a:pPr>
              <a:r>
                <a:rPr lang="en-US" dirty="0">
                  <a:solidFill>
                    <a:srgbClr val="000000"/>
                  </a:solidFill>
                  <a:latin typeface="Univers LT 45 Light" panose="02000403030000020003" pitchFamily="2" charset="0"/>
                </a:rPr>
                <a:t>flow time</a:t>
              </a:r>
            </a:p>
          </p:txBody>
        </p:sp>
        <p:cxnSp>
          <p:nvCxnSpPr>
            <p:cNvPr id="26642" name="Straight Arrow Connector 19"/>
            <p:cNvCxnSpPr>
              <a:cxnSpLocks noChangeShapeType="1"/>
            </p:cNvCxnSpPr>
            <p:nvPr/>
          </p:nvCxnSpPr>
          <p:spPr bwMode="auto">
            <a:xfrm flipV="1">
              <a:off x="5194370" y="4281291"/>
              <a:ext cx="622173" cy="3054"/>
            </a:xfrm>
            <a:prstGeom prst="straightConnector1">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643" name="Straight Arrow Connector 20"/>
            <p:cNvCxnSpPr>
              <a:cxnSpLocks noChangeShapeType="1"/>
            </p:cNvCxnSpPr>
            <p:nvPr/>
          </p:nvCxnSpPr>
          <p:spPr bwMode="auto">
            <a:xfrm rot="5400000">
              <a:off x="5807210" y="4272560"/>
              <a:ext cx="147638" cy="3175"/>
            </a:xfrm>
            <a:prstGeom prst="straightConnector1">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644" name="Straight Arrow Connector 21"/>
            <p:cNvCxnSpPr>
              <a:cxnSpLocks noChangeShapeType="1"/>
            </p:cNvCxnSpPr>
            <p:nvPr/>
          </p:nvCxnSpPr>
          <p:spPr bwMode="auto">
            <a:xfrm flipV="1">
              <a:off x="3461629" y="4279583"/>
              <a:ext cx="548395" cy="305"/>
            </a:xfrm>
            <a:prstGeom prst="straightConnector1">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645" name="Straight Arrow Connector 22"/>
            <p:cNvCxnSpPr>
              <a:cxnSpLocks noChangeShapeType="1"/>
            </p:cNvCxnSpPr>
            <p:nvPr/>
          </p:nvCxnSpPr>
          <p:spPr bwMode="auto">
            <a:xfrm rot="5400000">
              <a:off x="3385430" y="4273538"/>
              <a:ext cx="147637" cy="1588"/>
            </a:xfrm>
            <a:prstGeom prst="straightConnector1">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24" name="TextBox 4"/>
          <p:cNvSpPr txBox="1">
            <a:spLocks noChangeArrowheads="1"/>
          </p:cNvSpPr>
          <p:nvPr/>
        </p:nvSpPr>
        <p:spPr bwMode="auto">
          <a:xfrm>
            <a:off x="1552575" y="5440691"/>
            <a:ext cx="54801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lnSpc>
                <a:spcPct val="80000"/>
              </a:lnSpc>
              <a:spcBef>
                <a:spcPct val="0"/>
              </a:spcBef>
              <a:buClrTx/>
              <a:buSzTx/>
              <a:buNone/>
              <a:defRPr/>
            </a:pPr>
            <a:r>
              <a:rPr lang="en-US" altLang="en-US" sz="2250" dirty="0">
                <a:solidFill>
                  <a:srgbClr val="000000"/>
                </a:solidFill>
                <a:latin typeface="Univers LT 45 Light" panose="02000403030000020003" pitchFamily="2" charset="0"/>
              </a:rPr>
              <a:t>Bottleneck determines system capacity</a:t>
            </a:r>
            <a:endParaRPr lang="en-US" altLang="en-US" sz="2250" i="1" dirty="0">
              <a:solidFill>
                <a:srgbClr val="000000"/>
              </a:solidFill>
              <a:latin typeface="Univers LT 45 Light" panose="02000403030000020003" pitchFamily="2" charset="0"/>
            </a:endParaRPr>
          </a:p>
        </p:txBody>
      </p:sp>
      <p:sp>
        <p:nvSpPr>
          <p:cNvPr id="43" name="Text Box 4"/>
          <p:cNvSpPr txBox="1">
            <a:spLocks noChangeArrowheads="1"/>
          </p:cNvSpPr>
          <p:nvPr/>
        </p:nvSpPr>
        <p:spPr bwMode="auto">
          <a:xfrm>
            <a:off x="6667003" y="2957295"/>
            <a:ext cx="2355699" cy="438582"/>
          </a:xfrm>
          <a:prstGeom prst="rect">
            <a:avLst/>
          </a:prstGeom>
          <a:noFill/>
          <a:ln w="9525">
            <a:noFill/>
            <a:miter lim="800000"/>
            <a:headEnd/>
            <a:tailEnd/>
          </a:ln>
        </p:spPr>
        <p:txBody>
          <a:bodyPr wrap="square">
            <a:spAutoFit/>
          </a:bodyPr>
          <a:lstStyle/>
          <a:p>
            <a:pPr defTabSz="685800">
              <a:defRPr/>
            </a:pPr>
            <a:r>
              <a:rPr lang="en-US" sz="2250" dirty="0">
                <a:solidFill>
                  <a:srgbClr val="000000"/>
                </a:solidFill>
                <a:latin typeface="Univers LT 45 Light" panose="02000403030000020003" pitchFamily="2" charset="0"/>
              </a:rPr>
              <a:t>flow time</a:t>
            </a:r>
          </a:p>
        </p:txBody>
      </p:sp>
      <p:sp>
        <p:nvSpPr>
          <p:cNvPr id="44" name="Text Box 4"/>
          <p:cNvSpPr txBox="1">
            <a:spLocks noChangeArrowheads="1"/>
          </p:cNvSpPr>
          <p:nvPr/>
        </p:nvSpPr>
        <p:spPr bwMode="auto">
          <a:xfrm>
            <a:off x="3301287" y="2985444"/>
            <a:ext cx="4029052" cy="438582"/>
          </a:xfrm>
          <a:prstGeom prst="rect">
            <a:avLst/>
          </a:prstGeom>
          <a:noFill/>
          <a:ln w="9525">
            <a:noFill/>
            <a:miter lim="800000"/>
            <a:headEnd/>
            <a:tailEnd/>
          </a:ln>
        </p:spPr>
        <p:txBody>
          <a:bodyPr wrap="square">
            <a:spAutoFit/>
          </a:bodyPr>
          <a:lstStyle/>
          <a:p>
            <a:pPr defTabSz="685800">
              <a:defRPr/>
            </a:pPr>
            <a:r>
              <a:rPr lang="en-US" sz="2250" dirty="0">
                <a:solidFill>
                  <a:srgbClr val="000000"/>
                </a:solidFill>
                <a:latin typeface="Univers LT 45 Light" panose="02000403030000020003" pitchFamily="2" charset="0"/>
              </a:rPr>
              <a:t>=                                 </a:t>
            </a:r>
            <a:r>
              <a:rPr lang="en-US" sz="2250" b="1" dirty="0">
                <a:solidFill>
                  <a:srgbClr val="000000"/>
                </a:solidFill>
                <a:latin typeface="Univers LT 45 Light" panose="02000403030000020003" pitchFamily="2" charset="0"/>
                <a:cs typeface="Times New Roman"/>
                <a:sym typeface="Math1"/>
              </a:rPr>
              <a:t>×</a:t>
            </a:r>
            <a:endParaRPr lang="en-US" sz="2250" b="1" dirty="0">
              <a:solidFill>
                <a:srgbClr val="000000"/>
              </a:solidFill>
              <a:latin typeface="Univers LT 45 Light" panose="02000403030000020003" pitchFamily="2" charset="0"/>
            </a:endParaRPr>
          </a:p>
        </p:txBody>
      </p:sp>
      <p:sp>
        <p:nvSpPr>
          <p:cNvPr id="45" name="Text Box 4"/>
          <p:cNvSpPr txBox="1">
            <a:spLocks noChangeArrowheads="1"/>
          </p:cNvSpPr>
          <p:nvPr/>
        </p:nvSpPr>
        <p:spPr bwMode="auto">
          <a:xfrm>
            <a:off x="4089797" y="2957295"/>
            <a:ext cx="1601084" cy="438582"/>
          </a:xfrm>
          <a:prstGeom prst="rect">
            <a:avLst/>
          </a:prstGeom>
          <a:noFill/>
          <a:ln w="9525">
            <a:noFill/>
            <a:miter lim="800000"/>
            <a:headEnd/>
            <a:tailEnd/>
          </a:ln>
        </p:spPr>
        <p:txBody>
          <a:bodyPr wrap="square">
            <a:spAutoFit/>
          </a:bodyPr>
          <a:lstStyle/>
          <a:p>
            <a:pPr defTabSz="685800">
              <a:defRPr/>
            </a:pPr>
            <a:r>
              <a:rPr lang="en-US" sz="2250" dirty="0">
                <a:solidFill>
                  <a:srgbClr val="000000"/>
                </a:solidFill>
                <a:latin typeface="Univers LT 45 Light" panose="02000403030000020003" pitchFamily="2" charset="0"/>
              </a:rPr>
              <a:t>flow rate</a:t>
            </a:r>
          </a:p>
        </p:txBody>
      </p:sp>
      <p:sp>
        <p:nvSpPr>
          <p:cNvPr id="8" name="Title 7">
            <a:extLst>
              <a:ext uri="{FF2B5EF4-FFF2-40B4-BE49-F238E27FC236}">
                <a16:creationId xmlns:a16="http://schemas.microsoft.com/office/drawing/2014/main" id="{3F1FC513-A632-3CFA-D71A-5A5545B8D1C2}"/>
              </a:ext>
            </a:extLst>
          </p:cNvPr>
          <p:cNvSpPr>
            <a:spLocks noGrp="1"/>
          </p:cNvSpPr>
          <p:nvPr>
            <p:ph type="title"/>
          </p:nvPr>
        </p:nvSpPr>
        <p:spPr/>
        <p:txBody>
          <a:bodyPr/>
          <a:lstStyle/>
          <a:p>
            <a:r>
              <a:rPr lang="en-US" b="1" dirty="0"/>
              <a:t>Process </a:t>
            </a:r>
            <a:r>
              <a:rPr lang="en-US" dirty="0"/>
              <a:t>Key Concepts</a:t>
            </a:r>
            <a:endParaRPr lang="en-US" b="1" dirty="0"/>
          </a:p>
        </p:txBody>
      </p:sp>
    </p:spTree>
    <p:custDataLst>
      <p:tags r:id="rId1"/>
    </p:custDataLst>
    <p:extLst>
      <p:ext uri="{BB962C8B-B14F-4D97-AF65-F5344CB8AC3E}">
        <p14:creationId xmlns:p14="http://schemas.microsoft.com/office/powerpoint/2010/main" val="1990290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nodeType="afterGroup">
                            <p:stCondLst>
                              <p:cond delay="0"/>
                            </p:stCondLst>
                            <p:childTnLst>
                              <p:par>
                                <p:cTn id="10" presetID="9" presetClass="entr" presetSubtype="0" fill="hold" nodeType="after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nodeType="afterGroup">
                            <p:stCondLst>
                              <p:cond delay="0"/>
                            </p:stCondLst>
                            <p:childTnLst>
                              <p:par>
                                <p:cTn id="20" presetID="9" presetClass="entr" presetSubtype="0" fill="hold" nodeType="afterEffect">
                                  <p:stCondLst>
                                    <p:cond delay="100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par>
                          <p:cTn id="29" fill="hold" nodeType="afterGroup">
                            <p:stCondLst>
                              <p:cond delay="0"/>
                            </p:stCondLst>
                            <p:childTnLst>
                              <p:par>
                                <p:cTn id="30" presetID="9" presetClass="entr" presetSubtype="0" fill="hold" nodeType="afterEffect">
                                  <p:stCondLst>
                                    <p:cond delay="100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292"/>
                                        </p:tgtEl>
                                        <p:attrNameLst>
                                          <p:attrName>style.visibility</p:attrName>
                                        </p:attrNameLst>
                                      </p:cBhvr>
                                      <p:to>
                                        <p:strVal val="visible"/>
                                      </p:to>
                                    </p:set>
                                    <p:animEffect transition="in" filter="dissolve">
                                      <p:cBhvr>
                                        <p:cTn id="37" dur="500"/>
                                        <p:tgtEl>
                                          <p:spTgt spid="1229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dissolve">
                                      <p:cBhvr>
                                        <p:cTn id="40" dur="500"/>
                                        <p:tgtEl>
                                          <p:spTgt spid="4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6" grpId="0"/>
      <p:bldP spid="10" grpId="0"/>
      <p:bldP spid="11" grpId="0"/>
      <p:bldP spid="12" grpId="0"/>
      <p:bldP spid="24" grpId="0" build="p"/>
      <p:bldP spid="43" grpId="0"/>
      <p:bldP spid="44"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4"/>
          <p:cNvSpPr txBox="1">
            <a:spLocks noChangeArrowheads="1"/>
          </p:cNvSpPr>
          <p:nvPr/>
        </p:nvSpPr>
        <p:spPr bwMode="auto">
          <a:xfrm>
            <a:off x="1242853" y="2213724"/>
            <a:ext cx="6912605" cy="3520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Capability to meet/exceed customer needs</a:t>
            </a:r>
          </a:p>
          <a:p>
            <a:pPr defTabSz="685800">
              <a:lnSpc>
                <a:spcPct val="90000"/>
              </a:lnSpc>
              <a:spcBef>
                <a:spcPct val="0"/>
              </a:spcBef>
              <a:buClrTx/>
              <a:buSzTx/>
              <a:buNone/>
              <a:defRPr/>
            </a:pPr>
            <a:endParaRPr lang="en-US" altLang="en-US" sz="2250" dirty="0">
              <a:solidFill>
                <a:srgbClr val="000000"/>
              </a:solidFill>
              <a:latin typeface="Univers LT 45 Light" panose="02000403030000020003" pitchFamily="2" charset="0"/>
            </a:endParaRPr>
          </a:p>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Random variations = natural, improve process</a:t>
            </a:r>
          </a:p>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Capability index to quantify variations</a:t>
            </a:r>
          </a:p>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Pareto chart and six sigma to reduce defects</a:t>
            </a:r>
          </a:p>
          <a:p>
            <a:pPr defTabSz="685800">
              <a:lnSpc>
                <a:spcPct val="90000"/>
              </a:lnSpc>
              <a:spcBef>
                <a:spcPct val="0"/>
              </a:spcBef>
              <a:buClrTx/>
              <a:buSzTx/>
              <a:buNone/>
              <a:defRPr/>
            </a:pPr>
            <a:endParaRPr lang="en-US" altLang="en-US" sz="2250" dirty="0">
              <a:solidFill>
                <a:srgbClr val="000000"/>
              </a:solidFill>
              <a:latin typeface="Univers LT 45 Light" panose="02000403030000020003" pitchFamily="2" charset="0"/>
            </a:endParaRPr>
          </a:p>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Nonrandom variations = process out of control</a:t>
            </a:r>
          </a:p>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Statistical process control (e.g., charts) </a:t>
            </a:r>
            <a:br>
              <a:rPr lang="en-US" altLang="en-US" sz="2250" dirty="0">
                <a:solidFill>
                  <a:srgbClr val="000000"/>
                </a:solidFill>
                <a:latin typeface="Univers LT 45 Light" panose="02000403030000020003" pitchFamily="2" charset="0"/>
              </a:rPr>
            </a:br>
            <a:r>
              <a:rPr lang="en-US" altLang="en-US" sz="2250" dirty="0">
                <a:solidFill>
                  <a:srgbClr val="000000"/>
                </a:solidFill>
                <a:latin typeface="Univers LT 45 Light" panose="02000403030000020003" pitchFamily="2" charset="0"/>
              </a:rPr>
              <a:t>to identify and eliminate assignable variations</a:t>
            </a:r>
          </a:p>
          <a:p>
            <a:pPr defTabSz="685800">
              <a:lnSpc>
                <a:spcPct val="90000"/>
              </a:lnSpc>
              <a:spcBef>
                <a:spcPct val="0"/>
              </a:spcBef>
              <a:buClrTx/>
              <a:buSzTx/>
              <a:buNone/>
              <a:defRPr/>
            </a:pPr>
            <a:endParaRPr lang="en-US" altLang="en-US" sz="2250" dirty="0">
              <a:solidFill>
                <a:srgbClr val="000000"/>
              </a:solidFill>
              <a:latin typeface="Univers LT 45 Light" panose="02000403030000020003" pitchFamily="2" charset="0"/>
            </a:endParaRPr>
          </a:p>
          <a:p>
            <a:pPr defTabSz="685800">
              <a:lnSpc>
                <a:spcPct val="90000"/>
              </a:lnSpc>
              <a:spcBef>
                <a:spcPct val="0"/>
              </a:spcBef>
              <a:buClrTx/>
              <a:buSzTx/>
              <a:buNone/>
              <a:defRPr/>
            </a:pPr>
            <a:r>
              <a:rPr lang="en-US" altLang="en-US" sz="2250" dirty="0">
                <a:solidFill>
                  <a:srgbClr val="000000"/>
                </a:solidFill>
                <a:latin typeface="Univers LT 45 Light" panose="02000403030000020003" pitchFamily="2" charset="0"/>
              </a:rPr>
              <a:t>Lean = eliminate waste for continuous improvement</a:t>
            </a:r>
          </a:p>
        </p:txBody>
      </p:sp>
      <p:sp>
        <p:nvSpPr>
          <p:cNvPr id="8" name="Title 7">
            <a:extLst>
              <a:ext uri="{FF2B5EF4-FFF2-40B4-BE49-F238E27FC236}">
                <a16:creationId xmlns:a16="http://schemas.microsoft.com/office/drawing/2014/main" id="{3F1FC513-A632-3CFA-D71A-5A5545B8D1C2}"/>
              </a:ext>
            </a:extLst>
          </p:cNvPr>
          <p:cNvSpPr>
            <a:spLocks noGrp="1"/>
          </p:cNvSpPr>
          <p:nvPr>
            <p:ph type="title"/>
          </p:nvPr>
        </p:nvSpPr>
        <p:spPr/>
        <p:txBody>
          <a:bodyPr>
            <a:normAutofit/>
          </a:bodyPr>
          <a:lstStyle/>
          <a:p>
            <a:r>
              <a:rPr lang="en-US" b="1" dirty="0"/>
              <a:t>Variability in Process </a:t>
            </a:r>
            <a:r>
              <a:rPr lang="en-US" dirty="0"/>
              <a:t>Quality</a:t>
            </a:r>
            <a:endParaRPr lang="en-US" b="1" dirty="0"/>
          </a:p>
        </p:txBody>
      </p:sp>
    </p:spTree>
    <p:custDataLst>
      <p:tags r:id="rId1"/>
    </p:custDataLst>
    <p:extLst>
      <p:ext uri="{BB962C8B-B14F-4D97-AF65-F5344CB8AC3E}">
        <p14:creationId xmlns:p14="http://schemas.microsoft.com/office/powerpoint/2010/main" val="17582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2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1FC513-A632-3CFA-D71A-5A5545B8D1C2}"/>
              </a:ext>
            </a:extLst>
          </p:cNvPr>
          <p:cNvSpPr>
            <a:spLocks noGrp="1"/>
          </p:cNvSpPr>
          <p:nvPr>
            <p:ph type="title"/>
          </p:nvPr>
        </p:nvSpPr>
        <p:spPr/>
        <p:txBody>
          <a:bodyPr>
            <a:normAutofit/>
          </a:bodyPr>
          <a:lstStyle/>
          <a:p>
            <a:r>
              <a:rPr lang="en-US" b="1" dirty="0"/>
              <a:t>Variability in Process </a:t>
            </a:r>
            <a:r>
              <a:rPr lang="en-US" dirty="0"/>
              <a:t>Queue</a:t>
            </a:r>
            <a:endParaRPr lang="en-US" b="1" dirty="0"/>
          </a:p>
        </p:txBody>
      </p:sp>
      <p:sp>
        <p:nvSpPr>
          <p:cNvPr id="27" name="TextBox 4">
            <a:extLst>
              <a:ext uri="{FF2B5EF4-FFF2-40B4-BE49-F238E27FC236}">
                <a16:creationId xmlns:a16="http://schemas.microsoft.com/office/drawing/2014/main" id="{C0C57AF3-7396-5BC8-9AE4-711696C94451}"/>
              </a:ext>
            </a:extLst>
          </p:cNvPr>
          <p:cNvSpPr txBox="1">
            <a:spLocks noChangeArrowheads="1"/>
          </p:cNvSpPr>
          <p:nvPr/>
        </p:nvSpPr>
        <p:spPr bwMode="auto">
          <a:xfrm>
            <a:off x="1248217" y="2122408"/>
            <a:ext cx="6809228"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ct val="95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Variability leads to congestion, delay, and throughput loss even when have more capacity than average demand </a:t>
            </a:r>
          </a:p>
          <a:p>
            <a:pPr>
              <a:lnSpc>
                <a:spcPct val="95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(i.e., utilization &lt; 100%)</a:t>
            </a:r>
          </a:p>
          <a:p>
            <a:pPr>
              <a:lnSpc>
                <a:spcPct val="95000"/>
              </a:lnSpc>
              <a:spcBef>
                <a:spcPct val="0"/>
              </a:spcBef>
              <a:buClrTx/>
              <a:buSzTx/>
              <a:buFontTx/>
              <a:buNone/>
            </a:pPr>
            <a:endParaRPr lang="en-US" altLang="en-US" sz="2000" dirty="0">
              <a:latin typeface="Univers LT 45 Light" panose="02000403030000020003" pitchFamily="2" charset="0"/>
              <a:cs typeface="Times New Roman" panose="02020603050405020304" pitchFamily="18" charset="0"/>
            </a:endParaRPr>
          </a:p>
          <a:p>
            <a:pPr>
              <a:lnSpc>
                <a:spcPct val="95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Value of queueing models of service systems</a:t>
            </a:r>
          </a:p>
          <a:p>
            <a:pPr>
              <a:lnSpc>
                <a:spcPct val="95000"/>
              </a:lnSpc>
              <a:spcBef>
                <a:spcPct val="0"/>
              </a:spcBef>
              <a:buClrTx/>
              <a:buSzTx/>
              <a:buFontTx/>
              <a:buNone/>
            </a:pPr>
            <a:endParaRPr lang="en-US" altLang="en-US" sz="2000" dirty="0">
              <a:latin typeface="Univers LT 45 Light" panose="02000403030000020003" pitchFamily="2" charset="0"/>
              <a:cs typeface="Times New Roman" panose="02020603050405020304" pitchFamily="18" charset="0"/>
            </a:endParaRPr>
          </a:p>
          <a:p>
            <a:pPr>
              <a:lnSpc>
                <a:spcPct val="95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1. Predict system performance: </a:t>
            </a:r>
          </a:p>
          <a:p>
            <a:pPr>
              <a:lnSpc>
                <a:spcPct val="95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	- impact of changes on current system </a:t>
            </a:r>
          </a:p>
          <a:p>
            <a:pPr>
              <a:lnSpc>
                <a:spcPct val="95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           (e.g., increased demand, decreased capacity)</a:t>
            </a:r>
          </a:p>
          <a:p>
            <a:pPr>
              <a:lnSpc>
                <a:spcPct val="95000"/>
              </a:lnSpc>
              <a:spcBef>
                <a:spcPct val="0"/>
              </a:spcBef>
              <a:buClrTx/>
              <a:buSzTx/>
              <a:buFontTx/>
              <a:buNone/>
            </a:pPr>
            <a:endParaRPr lang="en-US" altLang="en-US" sz="2000" dirty="0">
              <a:latin typeface="Univers LT 45 Light" panose="02000403030000020003" pitchFamily="2" charset="0"/>
              <a:cs typeface="Times New Roman" panose="02020603050405020304" pitchFamily="18" charset="0"/>
            </a:endParaRPr>
          </a:p>
          <a:p>
            <a:pPr>
              <a:lnSpc>
                <a:spcPct val="95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2. Design/configure systems</a:t>
            </a:r>
          </a:p>
          <a:p>
            <a:pPr>
              <a:lnSpc>
                <a:spcPct val="95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	- psychology/perceptions as important as </a:t>
            </a:r>
          </a:p>
          <a:p>
            <a:pPr>
              <a:lnSpc>
                <a:spcPct val="95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           objective measures</a:t>
            </a:r>
          </a:p>
        </p:txBody>
      </p:sp>
    </p:spTree>
    <p:custDataLst>
      <p:tags r:id="rId1"/>
    </p:custDataLst>
    <p:extLst>
      <p:ext uri="{BB962C8B-B14F-4D97-AF65-F5344CB8AC3E}">
        <p14:creationId xmlns:p14="http://schemas.microsoft.com/office/powerpoint/2010/main" val="150317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1FC513-A632-3CFA-D71A-5A5545B8D1C2}"/>
              </a:ext>
            </a:extLst>
          </p:cNvPr>
          <p:cNvSpPr>
            <a:spLocks noGrp="1"/>
          </p:cNvSpPr>
          <p:nvPr>
            <p:ph type="title"/>
          </p:nvPr>
        </p:nvSpPr>
        <p:spPr>
          <a:xfrm>
            <a:off x="628650" y="365126"/>
            <a:ext cx="8813930" cy="1325563"/>
          </a:xfrm>
        </p:spPr>
        <p:txBody>
          <a:bodyPr>
            <a:normAutofit/>
          </a:bodyPr>
          <a:lstStyle/>
          <a:p>
            <a:r>
              <a:rPr lang="en-US" b="1" dirty="0"/>
              <a:t>SCM </a:t>
            </a:r>
            <a:r>
              <a:rPr lang="en-US" dirty="0"/>
              <a:t>Critical Ratio/Newsvendor</a:t>
            </a:r>
            <a:endParaRPr lang="en-US" b="1" dirty="0"/>
          </a:p>
        </p:txBody>
      </p:sp>
      <p:sp>
        <p:nvSpPr>
          <p:cNvPr id="4" name="TextBox 4">
            <a:extLst>
              <a:ext uri="{FF2B5EF4-FFF2-40B4-BE49-F238E27FC236}">
                <a16:creationId xmlns:a16="http://schemas.microsoft.com/office/drawing/2014/main" id="{11D4A73F-8BF0-279D-4B33-5D54EB70AE0D}"/>
              </a:ext>
            </a:extLst>
          </p:cNvPr>
          <p:cNvSpPr txBox="1">
            <a:spLocks noChangeArrowheads="1"/>
          </p:cNvSpPr>
          <p:nvPr/>
        </p:nvSpPr>
        <p:spPr bwMode="auto">
          <a:xfrm>
            <a:off x="841777" y="1915547"/>
            <a:ext cx="746044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ct val="90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Problem: Pre-commitment under uncertainty</a:t>
            </a:r>
          </a:p>
          <a:p>
            <a:pPr>
              <a:lnSpc>
                <a:spcPct val="90000"/>
              </a:lnSpc>
              <a:spcBef>
                <a:spcPct val="0"/>
              </a:spcBef>
              <a:buClrTx/>
              <a:buSzTx/>
              <a:buFontTx/>
              <a:buNone/>
            </a:pPr>
            <a:endParaRPr lang="en-US" altLang="en-US" sz="2000" dirty="0">
              <a:latin typeface="Univers LT 45 Light" panose="02000403030000020003" pitchFamily="2" charset="0"/>
              <a:cs typeface="Times New Roman" panose="02020603050405020304" pitchFamily="18" charset="0"/>
            </a:endParaRPr>
          </a:p>
          <a:p>
            <a:pPr>
              <a:lnSpc>
                <a:spcPct val="90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How to think about how much you should buy/produce:</a:t>
            </a:r>
          </a:p>
          <a:p>
            <a:pPr>
              <a:lnSpc>
                <a:spcPct val="90000"/>
              </a:lnSpc>
              <a:spcBef>
                <a:spcPct val="0"/>
              </a:spcBef>
              <a:buClrTx/>
              <a:buSzTx/>
              <a:buFont typeface="Arial" panose="020B0604020202020204" pitchFamily="34" charset="0"/>
              <a:buChar char="•"/>
            </a:pPr>
            <a:r>
              <a:rPr lang="en-US" altLang="en-US" sz="2000" dirty="0">
                <a:latin typeface="Univers LT 45 Light" panose="02000403030000020003" pitchFamily="2" charset="0"/>
                <a:cs typeface="Times New Roman" panose="02020603050405020304" pitchFamily="18" charset="0"/>
              </a:rPr>
              <a:t> In general, not the expected (average) demand</a:t>
            </a:r>
          </a:p>
          <a:p>
            <a:pPr>
              <a:lnSpc>
                <a:spcPct val="90000"/>
              </a:lnSpc>
              <a:spcBef>
                <a:spcPct val="0"/>
              </a:spcBef>
              <a:buClrTx/>
              <a:buSzTx/>
              <a:buFont typeface="Arial" panose="020B0604020202020204" pitchFamily="34" charset="0"/>
              <a:buChar char="•"/>
            </a:pPr>
            <a:r>
              <a:rPr lang="en-US" altLang="en-US" sz="2000" dirty="0">
                <a:latin typeface="Univers LT 45 Light" panose="02000403030000020003" pitchFamily="2" charset="0"/>
                <a:cs typeface="Times New Roman" panose="02020603050405020304" pitchFamily="18" charset="0"/>
              </a:rPr>
              <a:t> Typically want to order so that you anticipate			- Having leftovers</a:t>
            </a:r>
            <a:endParaRPr lang="en-US" altLang="en-US" sz="2000" i="1" dirty="0">
              <a:latin typeface="Univers LT 45 Light" panose="02000403030000020003" pitchFamily="2" charset="0"/>
              <a:cs typeface="Times New Roman" panose="02020603050405020304" pitchFamily="18" charset="0"/>
            </a:endParaRPr>
          </a:p>
          <a:p>
            <a:pPr lvl="3">
              <a:lnSpc>
                <a:spcPct val="90000"/>
              </a:lnSpc>
              <a:spcBef>
                <a:spcPct val="0"/>
              </a:spcBef>
              <a:buClrTx/>
              <a:buSzTx/>
              <a:buFontTx/>
              <a:buNone/>
            </a:pPr>
            <a:r>
              <a:rPr lang="en-US" altLang="en-US" dirty="0">
                <a:latin typeface="Univers LT 45 Light" panose="02000403030000020003" pitchFamily="2" charset="0"/>
                <a:cs typeface="Times New Roman" panose="02020603050405020304" pitchFamily="18" charset="0"/>
              </a:rPr>
              <a:t>or</a:t>
            </a:r>
          </a:p>
          <a:p>
            <a:pPr>
              <a:lnSpc>
                <a:spcPct val="90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	- Running out</a:t>
            </a:r>
          </a:p>
          <a:p>
            <a:pPr>
              <a:lnSpc>
                <a:spcPct val="90000"/>
              </a:lnSpc>
              <a:spcBef>
                <a:spcPct val="0"/>
              </a:spcBef>
              <a:buClrTx/>
              <a:buSzTx/>
              <a:buFontTx/>
              <a:buNone/>
            </a:pPr>
            <a:endParaRPr lang="en-US" altLang="en-US" sz="2000" dirty="0">
              <a:latin typeface="Univers LT 45 Light" panose="02000403030000020003" pitchFamily="2" charset="0"/>
              <a:cs typeface="Times New Roman" panose="02020603050405020304" pitchFamily="18" charset="0"/>
            </a:endParaRPr>
          </a:p>
          <a:p>
            <a:pPr>
              <a:lnSpc>
                <a:spcPct val="90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Value of delaying final production decisions by postponement (delayed differentiation) or using reactive capacity </a:t>
            </a:r>
          </a:p>
          <a:p>
            <a:pPr algn="r">
              <a:lnSpc>
                <a:spcPct val="90000"/>
              </a:lnSpc>
              <a:spcBef>
                <a:spcPct val="0"/>
              </a:spcBef>
              <a:buClrTx/>
              <a:buSzTx/>
              <a:buFontTx/>
              <a:buNone/>
            </a:pPr>
            <a:r>
              <a:rPr lang="en-US" altLang="en-US" sz="2000" dirty="0">
                <a:latin typeface="Univers LT 45 Light" panose="02000403030000020003" pitchFamily="2" charset="0"/>
                <a:cs typeface="Times New Roman" panose="02020603050405020304" pitchFamily="18" charset="0"/>
              </a:rPr>
              <a:t>[Zara, HP, Obermeyer]</a:t>
            </a:r>
          </a:p>
          <a:p>
            <a:pPr>
              <a:lnSpc>
                <a:spcPct val="90000"/>
              </a:lnSpc>
              <a:spcBef>
                <a:spcPct val="0"/>
              </a:spcBef>
              <a:buClrTx/>
              <a:buSzTx/>
              <a:buFontTx/>
              <a:buNone/>
            </a:pPr>
            <a:endParaRPr lang="en-US" altLang="en-US" sz="2000" dirty="0">
              <a:latin typeface="Univers LT 45 Light" panose="02000403030000020003" pitchFamily="2" charset="0"/>
            </a:endParaRPr>
          </a:p>
          <a:p>
            <a:pPr>
              <a:lnSpc>
                <a:spcPct val="90000"/>
              </a:lnSpc>
              <a:spcBef>
                <a:spcPct val="0"/>
              </a:spcBef>
              <a:buClrTx/>
              <a:buSzTx/>
              <a:buFontTx/>
              <a:buNone/>
            </a:pPr>
            <a:r>
              <a:rPr lang="en-US" altLang="en-US" sz="2000" dirty="0">
                <a:latin typeface="Univers LT 45 Light" panose="02000403030000020003" pitchFamily="2" charset="0"/>
              </a:rPr>
              <a:t>If can’t adjust supply (hotel rooms, airplane seats), adjust demand through revenue management: booking limits</a:t>
            </a:r>
          </a:p>
        </p:txBody>
      </p:sp>
    </p:spTree>
    <p:custDataLst>
      <p:tags r:id="rId1"/>
    </p:custDataLst>
    <p:extLst>
      <p:ext uri="{BB962C8B-B14F-4D97-AF65-F5344CB8AC3E}">
        <p14:creationId xmlns:p14="http://schemas.microsoft.com/office/powerpoint/2010/main" val="329729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1A48A2-9DF2-264D-9779-C24AE937CFE0}"/>
              </a:ext>
            </a:extLst>
          </p:cNvPr>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89072"/>
            <a:ext cx="7886700" cy="1325563"/>
          </a:xfrm>
        </p:spPr>
        <p:txBody>
          <a:bodyPr>
            <a:normAutofit/>
          </a:bodyPr>
          <a:lstStyle/>
          <a:p>
            <a:r>
              <a:rPr lang="en-US" b="1" dirty="0">
                <a:solidFill>
                  <a:srgbClr val="FFC000"/>
                </a:solidFill>
              </a:rPr>
              <a:t>Course Announcement</a:t>
            </a:r>
          </a:p>
        </p:txBody>
      </p:sp>
      <p:sp>
        <p:nvSpPr>
          <p:cNvPr id="3" name="Content Placeholder 2"/>
          <p:cNvSpPr>
            <a:spLocks noGrp="1"/>
          </p:cNvSpPr>
          <p:nvPr>
            <p:ph idx="1"/>
          </p:nvPr>
        </p:nvSpPr>
        <p:spPr>
          <a:xfrm>
            <a:off x="628650" y="1236491"/>
            <a:ext cx="7886700" cy="6334741"/>
          </a:xfrm>
        </p:spPr>
        <p:txBody>
          <a:bodyPr>
            <a:normAutofit/>
          </a:bodyPr>
          <a:lstStyle/>
          <a:p>
            <a:pPr marL="0" indent="0">
              <a:buNone/>
            </a:pPr>
            <a:r>
              <a:rPr lang="en-US" sz="2400" b="1" dirty="0">
                <a:solidFill>
                  <a:schemeClr val="bg1">
                    <a:lumMod val="95000"/>
                  </a:schemeClr>
                </a:solidFill>
              </a:rPr>
              <a:t>Last class!</a:t>
            </a:r>
          </a:p>
          <a:p>
            <a:pPr marL="0" indent="0">
              <a:buNone/>
            </a:pPr>
            <a:r>
              <a:rPr lang="en-US" sz="2400" b="1" dirty="0">
                <a:solidFill>
                  <a:schemeClr val="bg1">
                    <a:lumMod val="95000"/>
                  </a:schemeClr>
                </a:solidFill>
              </a:rPr>
              <a:t>Agenda: </a:t>
            </a:r>
            <a:r>
              <a:rPr lang="en-US" sz="2400" dirty="0">
                <a:solidFill>
                  <a:schemeClr val="bg1">
                    <a:lumMod val="95000"/>
                  </a:schemeClr>
                </a:solidFill>
              </a:rPr>
              <a:t>Course Summary, Course Evaluation,</a:t>
            </a:r>
            <a:br>
              <a:rPr lang="en-US" sz="2400" dirty="0">
                <a:solidFill>
                  <a:schemeClr val="bg1">
                    <a:lumMod val="95000"/>
                  </a:schemeClr>
                </a:solidFill>
              </a:rPr>
            </a:br>
            <a:r>
              <a:rPr lang="en-US" sz="2400" dirty="0">
                <a:solidFill>
                  <a:schemeClr val="bg1">
                    <a:lumMod val="95000"/>
                  </a:schemeClr>
                </a:solidFill>
              </a:rPr>
              <a:t>		Final Flash Review</a:t>
            </a:r>
          </a:p>
          <a:p>
            <a:pPr marL="0" indent="0">
              <a:buNone/>
            </a:pPr>
            <a:endParaRPr lang="en-US" sz="2400" dirty="0">
              <a:solidFill>
                <a:schemeClr val="bg1">
                  <a:lumMod val="95000"/>
                </a:schemeClr>
              </a:solidFill>
            </a:endParaRPr>
          </a:p>
          <a:p>
            <a:pPr marL="0" indent="0">
              <a:buNone/>
            </a:pPr>
            <a:r>
              <a:rPr lang="en-US" sz="2400" dirty="0">
                <a:solidFill>
                  <a:schemeClr val="bg1">
                    <a:lumMod val="95000"/>
                  </a:schemeClr>
                </a:solidFill>
              </a:rPr>
              <a:t>Pick up HW5 solution is available up front</a:t>
            </a:r>
          </a:p>
          <a:p>
            <a:pPr marL="0" indent="0">
              <a:buNone/>
            </a:pPr>
            <a:r>
              <a:rPr lang="en-US" sz="2400" b="1" dirty="0">
                <a:solidFill>
                  <a:schemeClr val="bg1">
                    <a:lumMod val="95000"/>
                  </a:schemeClr>
                </a:solidFill>
              </a:rPr>
              <a:t>Friday:</a:t>
            </a:r>
            <a:r>
              <a:rPr lang="en-US" sz="2400" dirty="0">
                <a:solidFill>
                  <a:schemeClr val="bg1">
                    <a:lumMod val="95000"/>
                  </a:schemeClr>
                </a:solidFill>
              </a:rPr>
              <a:t> Discussion review for final part 2</a:t>
            </a:r>
            <a:endParaRPr lang="en-US" sz="2400" b="1" dirty="0">
              <a:solidFill>
                <a:schemeClr val="bg1">
                  <a:lumMod val="95000"/>
                </a:schemeClr>
              </a:solidFill>
            </a:endParaRPr>
          </a:p>
          <a:p>
            <a:pPr marL="0" indent="0">
              <a:buNone/>
            </a:pPr>
            <a:r>
              <a:rPr lang="en-US" sz="2400" b="1" dirty="0">
                <a:solidFill>
                  <a:schemeClr val="bg1">
                    <a:lumMod val="95000"/>
                  </a:schemeClr>
                </a:solidFill>
              </a:rPr>
              <a:t>Next Week: </a:t>
            </a:r>
            <a:r>
              <a:rPr lang="en-US" sz="2400" dirty="0">
                <a:solidFill>
                  <a:schemeClr val="bg1">
                    <a:lumMod val="95000"/>
                  </a:schemeClr>
                </a:solidFill>
              </a:rPr>
              <a:t>Same + extra office hours, all on Zoom</a:t>
            </a:r>
          </a:p>
          <a:p>
            <a:pPr marL="0" indent="0">
              <a:buNone/>
            </a:pPr>
            <a:r>
              <a:rPr lang="en-US" sz="2400" b="1" dirty="0">
                <a:solidFill>
                  <a:schemeClr val="bg1">
                    <a:lumMod val="95000"/>
                  </a:schemeClr>
                </a:solidFill>
              </a:rPr>
              <a:t>Wed 5/11: </a:t>
            </a:r>
            <a:r>
              <a:rPr lang="en-US" sz="2400" b="1" dirty="0">
                <a:solidFill>
                  <a:srgbClr val="FFFF00"/>
                </a:solidFill>
              </a:rPr>
              <a:t>Final Exam </a:t>
            </a:r>
            <a:r>
              <a:rPr lang="en-US" sz="2400" dirty="0">
                <a:solidFill>
                  <a:srgbClr val="FFFF00"/>
                </a:solidFill>
              </a:rPr>
              <a:t>3-6pm @ N270</a:t>
            </a:r>
            <a:br>
              <a:rPr lang="en-US" sz="2400" dirty="0">
                <a:solidFill>
                  <a:srgbClr val="FFFF00"/>
                </a:solidFill>
              </a:rPr>
            </a:br>
            <a:r>
              <a:rPr lang="en-US" sz="2400" dirty="0">
                <a:solidFill>
                  <a:srgbClr val="FFFF00"/>
                </a:solidFill>
              </a:rPr>
              <a:t>	</a:t>
            </a:r>
            <a:r>
              <a:rPr lang="en-US" sz="2400" dirty="0">
                <a:solidFill>
                  <a:schemeClr val="bg1">
                    <a:lumMod val="95000"/>
                  </a:schemeClr>
                </a:solidFill>
              </a:rPr>
              <a:t>32 Qs (35 pts), mix of quantitative/qualitative</a:t>
            </a:r>
            <a:br>
              <a:rPr lang="en-US" sz="2400" dirty="0">
                <a:solidFill>
                  <a:schemeClr val="bg1">
                    <a:lumMod val="95000"/>
                  </a:schemeClr>
                </a:solidFill>
              </a:rPr>
            </a:br>
            <a:r>
              <a:rPr lang="en-US" sz="2400" dirty="0">
                <a:solidFill>
                  <a:schemeClr val="bg1">
                    <a:lumMod val="95000"/>
                  </a:schemeClr>
                </a:solidFill>
              </a:rPr>
              <a:t>	SCM, Queue, Strategy, Emerging, integrative</a:t>
            </a:r>
            <a:br>
              <a:rPr lang="en-US" sz="2400" dirty="0">
                <a:solidFill>
                  <a:schemeClr val="bg1">
                    <a:lumMod val="95000"/>
                  </a:schemeClr>
                </a:solidFill>
              </a:rPr>
            </a:br>
            <a:r>
              <a:rPr lang="en-US" sz="2400" dirty="0">
                <a:solidFill>
                  <a:schemeClr val="bg1">
                    <a:lumMod val="95000"/>
                  </a:schemeClr>
                </a:solidFill>
              </a:rPr>
              <a:t>	One 8.5” x 11” cheat sheet, bring calculator!</a:t>
            </a:r>
            <a:endParaRPr lang="en-US" sz="2400" dirty="0">
              <a:solidFill>
                <a:srgbClr val="FFFF00"/>
              </a:solidFill>
            </a:endParaRPr>
          </a:p>
          <a:p>
            <a:pPr marL="0" indent="0">
              <a:buNone/>
            </a:pPr>
            <a:r>
              <a:rPr lang="en-US" sz="2400" dirty="0">
                <a:solidFill>
                  <a:srgbClr val="FFFF00"/>
                </a:solidFill>
              </a:rPr>
              <a:t>			+ </a:t>
            </a:r>
            <a:r>
              <a:rPr lang="en-US" sz="2400" b="1" dirty="0">
                <a:solidFill>
                  <a:srgbClr val="FFFF00"/>
                </a:solidFill>
              </a:rPr>
              <a:t>Project Final Report </a:t>
            </a:r>
            <a:r>
              <a:rPr lang="en-US" sz="2400" dirty="0">
                <a:solidFill>
                  <a:srgbClr val="FFFF00"/>
                </a:solidFill>
              </a:rPr>
              <a:t>due</a:t>
            </a:r>
          </a:p>
        </p:txBody>
      </p:sp>
    </p:spTree>
    <p:extLst>
      <p:ext uri="{BB962C8B-B14F-4D97-AF65-F5344CB8AC3E}">
        <p14:creationId xmlns:p14="http://schemas.microsoft.com/office/powerpoint/2010/main" val="1094640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
            <a:extLst>
              <a:ext uri="{FF2B5EF4-FFF2-40B4-BE49-F238E27FC236}">
                <a16:creationId xmlns:a16="http://schemas.microsoft.com/office/drawing/2014/main" id="{78BB5BBD-7FF2-29DF-9961-83199966FF33}"/>
              </a:ext>
            </a:extLst>
          </p:cNvPr>
          <p:cNvSpPr txBox="1">
            <a:spLocks noChangeArrowheads="1"/>
          </p:cNvSpPr>
          <p:nvPr/>
        </p:nvSpPr>
        <p:spPr bwMode="auto">
          <a:xfrm>
            <a:off x="463798" y="1984974"/>
            <a:ext cx="8438902" cy="491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System performance (capacity) is determined by the limiting resource (bottleneck)</a:t>
            </a: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sz="3200" b="0" i="0" u="none" strike="noStrike" kern="1200" cap="none" spc="0" normalizeH="0" baseline="0" noProof="0" dirty="0">
              <a:ln>
                <a:noFill/>
              </a:ln>
              <a:effectLst/>
              <a:uLnTx/>
              <a:uFillTx/>
              <a:latin typeface="Univers LT 45 Light" panose="02000403030000020003" pitchFamily="2" charset="0"/>
            </a:endParaRP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Process choices should be integrated, consistent, self-reinforcing</a:t>
            </a: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sz="3200" b="0" i="0" u="none" strike="noStrike" kern="1200" cap="none" spc="0" normalizeH="0" baseline="0" noProof="0" dirty="0">
              <a:ln>
                <a:noFill/>
              </a:ln>
              <a:effectLst/>
              <a:uLnTx/>
              <a:uFillTx/>
              <a:latin typeface="Univers LT 45 Light" panose="02000403030000020003" pitchFamily="2" charset="0"/>
            </a:endParaRP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Uncertainty and variability are painful…</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…but proper actions mitigate this pain</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3200" b="0" i="0" u="none" strike="noStrike" kern="1200" cap="none" spc="0" normalizeH="0" baseline="0" noProof="0" dirty="0">
              <a:ln>
                <a:noFill/>
              </a:ln>
              <a:effectLst/>
              <a:uLnTx/>
              <a:uFillTx/>
              <a:latin typeface="Univers LT 45 Light" panose="02000403030000020003" pitchFamily="2" charset="0"/>
            </a:endParaRP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Matching supply and demand in innovative ways enables new business models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effectLst/>
              <a:uLnTx/>
              <a:uFillTx/>
              <a:latin typeface="Univers LT 45 Light" panose="02000403030000020003" pitchFamily="2" charset="0"/>
            </a:endParaRPr>
          </a:p>
        </p:txBody>
      </p:sp>
      <p:sp>
        <p:nvSpPr>
          <p:cNvPr id="9" name="Rectangle 2">
            <a:extLst>
              <a:ext uri="{FF2B5EF4-FFF2-40B4-BE49-F238E27FC236}">
                <a16:creationId xmlns:a16="http://schemas.microsoft.com/office/drawing/2014/main" id="{A58CAD63-6492-B949-B4EA-41705678E3DD}"/>
              </a:ext>
            </a:extLst>
          </p:cNvPr>
          <p:cNvSpPr>
            <a:spLocks noGrp="1" noChangeArrowheads="1"/>
          </p:cNvSpPr>
          <p:nvPr>
            <p:ph type="title"/>
          </p:nvPr>
        </p:nvSpPr>
        <p:spPr>
          <a:xfrm>
            <a:off x="533648" y="329706"/>
            <a:ext cx="7886700" cy="1325563"/>
          </a:xfrm>
        </p:spPr>
        <p:txBody>
          <a:bodyPr/>
          <a:lstStyle/>
          <a:p>
            <a:pPr>
              <a:defRPr/>
            </a:pPr>
            <a:r>
              <a:rPr lang="en-US" b="1" dirty="0">
                <a:solidFill>
                  <a:schemeClr val="tx1"/>
                </a:solidFill>
              </a:rPr>
              <a:t>Operations Principles</a:t>
            </a:r>
          </a:p>
        </p:txBody>
      </p:sp>
      <p:sp>
        <p:nvSpPr>
          <p:cNvPr id="10" name="Line 7">
            <a:extLst>
              <a:ext uri="{FF2B5EF4-FFF2-40B4-BE49-F238E27FC236}">
                <a16:creationId xmlns:a16="http://schemas.microsoft.com/office/drawing/2014/main" id="{3A105589-9965-F244-A454-335ECED72902}"/>
              </a:ext>
            </a:extLst>
          </p:cNvPr>
          <p:cNvSpPr>
            <a:spLocks noChangeShapeType="1"/>
          </p:cNvSpPr>
          <p:nvPr/>
        </p:nvSpPr>
        <p:spPr bwMode="auto">
          <a:xfrm>
            <a:off x="463798" y="1564781"/>
            <a:ext cx="817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522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
            <a:extLst>
              <a:ext uri="{FF2B5EF4-FFF2-40B4-BE49-F238E27FC236}">
                <a16:creationId xmlns:a16="http://schemas.microsoft.com/office/drawing/2014/main" id="{78BB5BBD-7FF2-29DF-9961-83199966FF33}"/>
              </a:ext>
            </a:extLst>
          </p:cNvPr>
          <p:cNvSpPr txBox="1">
            <a:spLocks noChangeArrowheads="1"/>
          </p:cNvSpPr>
          <p:nvPr/>
        </p:nvSpPr>
        <p:spPr bwMode="auto">
          <a:xfrm>
            <a:off x="463798" y="604044"/>
            <a:ext cx="8438902" cy="127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3200" b="1" i="0" u="none" strike="noStrike" kern="1200" cap="none" spc="0" normalizeH="0" baseline="0" noProof="0" dirty="0">
                <a:ln>
                  <a:noFill/>
                </a:ln>
                <a:effectLst/>
                <a:uLnTx/>
                <a:uFillTx/>
                <a:latin typeface="Univers LT 45 Light" panose="02000403030000020003" pitchFamily="2" charset="0"/>
              </a:rPr>
              <a:t>System performance (capacity) is determined by the limiting resource (bottleneck)</a:t>
            </a:r>
          </a:p>
        </p:txBody>
      </p:sp>
      <p:sp>
        <p:nvSpPr>
          <p:cNvPr id="11" name="TextBox 4">
            <a:extLst>
              <a:ext uri="{FF2B5EF4-FFF2-40B4-BE49-F238E27FC236}">
                <a16:creationId xmlns:a16="http://schemas.microsoft.com/office/drawing/2014/main" id="{0E89295E-34C4-01B5-48EC-449D3C50E609}"/>
              </a:ext>
            </a:extLst>
          </p:cNvPr>
          <p:cNvSpPr txBox="1">
            <a:spLocks noChangeArrowheads="1"/>
          </p:cNvSpPr>
          <p:nvPr/>
        </p:nvSpPr>
        <p:spPr bwMode="auto">
          <a:xfrm>
            <a:off x="823884" y="2336469"/>
            <a:ext cx="7458628" cy="289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ct val="95000"/>
              </a:lnSpc>
              <a:spcBef>
                <a:spcPct val="0"/>
              </a:spcBef>
              <a:buClrTx/>
              <a:buSzTx/>
              <a:buFontTx/>
              <a:buNone/>
            </a:pPr>
            <a:r>
              <a:rPr lang="en-US" altLang="en-US" sz="2400" dirty="0">
                <a:latin typeface="Univers LT 45 Light" panose="02000403030000020003" pitchFamily="2" charset="0"/>
              </a:rPr>
              <a:t>Bottleneck capacity determines system capacity</a:t>
            </a:r>
          </a:p>
          <a:p>
            <a:pPr algn="r">
              <a:lnSpc>
                <a:spcPct val="95000"/>
              </a:lnSpc>
              <a:spcBef>
                <a:spcPct val="0"/>
              </a:spcBef>
              <a:buClrTx/>
              <a:buSzTx/>
              <a:buFontTx/>
              <a:buNone/>
            </a:pPr>
            <a:r>
              <a:rPr lang="en-US" altLang="en-US" sz="2400" dirty="0">
                <a:latin typeface="Univers LT 45 Light" panose="02000403030000020003" pitchFamily="2" charset="0"/>
              </a:rPr>
              <a:t>[Kristen’s Cookies, Beleza, National Cranberry]</a:t>
            </a:r>
          </a:p>
          <a:p>
            <a:pPr>
              <a:lnSpc>
                <a:spcPct val="95000"/>
              </a:lnSpc>
              <a:spcBef>
                <a:spcPct val="0"/>
              </a:spcBef>
              <a:buClrTx/>
              <a:buSzTx/>
              <a:buFontTx/>
              <a:buNone/>
            </a:pPr>
            <a:endParaRPr lang="en-US" altLang="en-US" sz="2400" dirty="0">
              <a:latin typeface="Univers LT 45 Light" panose="02000403030000020003" pitchFamily="2" charset="0"/>
            </a:endParaRPr>
          </a:p>
          <a:p>
            <a:pPr>
              <a:lnSpc>
                <a:spcPct val="95000"/>
              </a:lnSpc>
              <a:spcBef>
                <a:spcPct val="0"/>
              </a:spcBef>
              <a:buClrTx/>
              <a:buSzTx/>
              <a:buFontTx/>
              <a:buNone/>
            </a:pPr>
            <a:r>
              <a:rPr lang="en-US" altLang="en-US" sz="2400" dirty="0">
                <a:latin typeface="Univers LT 45 Light" panose="02000403030000020003" pitchFamily="2" charset="0"/>
              </a:rPr>
              <a:t>Bottleneck may shift when increase capacity of bottleneck resource</a:t>
            </a:r>
          </a:p>
          <a:p>
            <a:pPr>
              <a:lnSpc>
                <a:spcPct val="95000"/>
              </a:lnSpc>
              <a:spcBef>
                <a:spcPct val="0"/>
              </a:spcBef>
              <a:buClrTx/>
              <a:buSzTx/>
              <a:buFontTx/>
              <a:buNone/>
            </a:pPr>
            <a:endParaRPr lang="en-US" altLang="en-US" sz="2400" dirty="0">
              <a:latin typeface="Univers LT 45 Light" panose="02000403030000020003" pitchFamily="2" charset="0"/>
            </a:endParaRPr>
          </a:p>
          <a:p>
            <a:pPr>
              <a:lnSpc>
                <a:spcPct val="95000"/>
              </a:lnSpc>
              <a:spcBef>
                <a:spcPct val="0"/>
              </a:spcBef>
              <a:buClrTx/>
              <a:buSzTx/>
              <a:buFontTx/>
              <a:buNone/>
            </a:pPr>
            <a:r>
              <a:rPr lang="en-US" altLang="en-US" sz="2400" dirty="0">
                <a:latin typeface="Univers LT 45 Light" panose="02000403030000020003" pitchFamily="2" charset="0"/>
              </a:rPr>
              <a:t>Failure of one resource threatens overall system (e.g., factory, supply chain) </a:t>
            </a:r>
            <a:r>
              <a:rPr lang="en-US" altLang="en-US" sz="2400" dirty="0">
                <a:latin typeface="Univers LT 45 Light" panose="02000403030000020003" pitchFamily="2" charset="0"/>
                <a:cs typeface="Times New Roman" panose="02020603050405020304" pitchFamily="18" charset="0"/>
              </a:rPr>
              <a:t>– </a:t>
            </a:r>
            <a:r>
              <a:rPr lang="en-US" altLang="en-US" sz="2400" i="1" dirty="0">
                <a:latin typeface="Univers LT 45 Light" panose="02000403030000020003" pitchFamily="2" charset="0"/>
                <a:cs typeface="Times New Roman" panose="02020603050405020304" pitchFamily="18" charset="0"/>
              </a:rPr>
              <a:t>examples?</a:t>
            </a:r>
            <a:endParaRPr lang="en-US" altLang="en-US" sz="2400" dirty="0">
              <a:latin typeface="Univers LT 45 Light" panose="02000403030000020003" pitchFamily="2" charset="0"/>
            </a:endParaRPr>
          </a:p>
        </p:txBody>
      </p:sp>
    </p:spTree>
    <p:extLst>
      <p:ext uri="{BB962C8B-B14F-4D97-AF65-F5344CB8AC3E}">
        <p14:creationId xmlns:p14="http://schemas.microsoft.com/office/powerpoint/2010/main" val="39944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
            <a:extLst>
              <a:ext uri="{FF2B5EF4-FFF2-40B4-BE49-F238E27FC236}">
                <a16:creationId xmlns:a16="http://schemas.microsoft.com/office/drawing/2014/main" id="{78BB5BBD-7FF2-29DF-9961-83199966FF33}"/>
              </a:ext>
            </a:extLst>
          </p:cNvPr>
          <p:cNvSpPr txBox="1">
            <a:spLocks noChangeArrowheads="1"/>
          </p:cNvSpPr>
          <p:nvPr/>
        </p:nvSpPr>
        <p:spPr bwMode="auto">
          <a:xfrm>
            <a:off x="463798" y="995930"/>
            <a:ext cx="8438902" cy="88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lvl="0" eaLnBrk="0" fontAlgn="base" hangingPunct="0">
              <a:lnSpc>
                <a:spcPct val="80000"/>
              </a:lnSpc>
              <a:spcBef>
                <a:spcPct val="0"/>
              </a:spcBef>
              <a:spcAft>
                <a:spcPct val="0"/>
              </a:spcAft>
              <a:defRPr/>
            </a:pPr>
            <a:r>
              <a:rPr lang="en-US" sz="3200" b="1" dirty="0">
                <a:latin typeface="Univers LT 45 Light" panose="02000403030000020003" pitchFamily="2" charset="0"/>
              </a:rPr>
              <a:t>Mitigating pain caused by variability – Queueing model insights</a:t>
            </a:r>
            <a:endParaRPr kumimoji="0" lang="en-US" sz="3200" b="1" i="0" u="none" strike="noStrike" kern="1200" cap="none" spc="0" normalizeH="0" baseline="0" noProof="0" dirty="0">
              <a:ln>
                <a:noFill/>
              </a:ln>
              <a:effectLst/>
              <a:uLnTx/>
              <a:uFillTx/>
              <a:latin typeface="Univers LT 45 Light" panose="02000403030000020003" pitchFamily="2" charset="0"/>
            </a:endParaRPr>
          </a:p>
        </p:txBody>
      </p:sp>
      <p:sp>
        <p:nvSpPr>
          <p:cNvPr id="6" name="TextBox 4">
            <a:extLst>
              <a:ext uri="{FF2B5EF4-FFF2-40B4-BE49-F238E27FC236}">
                <a16:creationId xmlns:a16="http://schemas.microsoft.com/office/drawing/2014/main" id="{0730EDA3-04BF-8998-6644-C4FB65CFD36E}"/>
              </a:ext>
            </a:extLst>
          </p:cNvPr>
          <p:cNvSpPr txBox="1">
            <a:spLocks noChangeArrowheads="1"/>
          </p:cNvSpPr>
          <p:nvPr/>
        </p:nvSpPr>
        <p:spPr bwMode="auto">
          <a:xfrm>
            <a:off x="578508" y="2321549"/>
            <a:ext cx="3413126" cy="285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ts val="2250"/>
              </a:lnSpc>
              <a:spcBef>
                <a:spcPct val="0"/>
              </a:spcBef>
              <a:spcAft>
                <a:spcPts val="750"/>
              </a:spcAft>
              <a:buClrTx/>
              <a:buSzTx/>
              <a:buNone/>
            </a:pPr>
            <a:r>
              <a:rPr lang="en-US" altLang="en-US" sz="2400" b="1" dirty="0">
                <a:latin typeface="Univers LT 45 Light" panose="02000403030000020003" pitchFamily="2" charset="0"/>
              </a:rPr>
              <a:t>Variability is painful</a:t>
            </a:r>
          </a:p>
          <a:p>
            <a:pPr>
              <a:lnSpc>
                <a:spcPts val="2250"/>
              </a:lnSpc>
              <a:spcBef>
                <a:spcPct val="0"/>
              </a:spcBef>
              <a:buClrTx/>
              <a:buSzTx/>
              <a:buNone/>
            </a:pPr>
            <a:r>
              <a:rPr lang="en-US" altLang="en-US" sz="2400" dirty="0">
                <a:latin typeface="Univers LT 45 Light" panose="02000403030000020003" pitchFamily="2" charset="0"/>
              </a:rPr>
              <a:t>Performance </a:t>
            </a:r>
            <a:br>
              <a:rPr lang="en-US" altLang="en-US" sz="2400" dirty="0">
                <a:latin typeface="Univers LT 45 Light" panose="02000403030000020003" pitchFamily="2" charset="0"/>
              </a:rPr>
            </a:br>
            <a:r>
              <a:rPr lang="en-US" altLang="en-US" sz="2400" dirty="0">
                <a:latin typeface="Univers LT 45 Light" panose="02000403030000020003" pitchFamily="2" charset="0"/>
              </a:rPr>
              <a:t>degrades rapidly as utilization approaches 100%</a:t>
            </a:r>
          </a:p>
          <a:p>
            <a:pPr>
              <a:lnSpc>
                <a:spcPts val="2250"/>
              </a:lnSpc>
              <a:spcBef>
                <a:spcPct val="0"/>
              </a:spcBef>
              <a:buClrTx/>
              <a:buSzTx/>
              <a:buNone/>
            </a:pPr>
            <a:endParaRPr lang="en-US" altLang="en-US" sz="2400" dirty="0">
              <a:latin typeface="Univers LT 45 Light" panose="02000403030000020003" pitchFamily="2" charset="0"/>
            </a:endParaRPr>
          </a:p>
          <a:p>
            <a:pPr>
              <a:lnSpc>
                <a:spcPts val="2250"/>
              </a:lnSpc>
              <a:spcBef>
                <a:spcPct val="0"/>
              </a:spcBef>
              <a:spcAft>
                <a:spcPts val="750"/>
              </a:spcAft>
              <a:buClrTx/>
              <a:buSzTx/>
              <a:buNone/>
            </a:pPr>
            <a:r>
              <a:rPr lang="en-US" altLang="en-US" sz="2400" dirty="0">
                <a:latin typeface="Univers LT 45 Light" panose="02000403030000020003" pitchFamily="2" charset="0"/>
              </a:rPr>
              <a:t>Performance </a:t>
            </a:r>
            <a:br>
              <a:rPr lang="en-US" altLang="en-US" sz="2400" dirty="0">
                <a:latin typeface="Univers LT 45 Light" panose="02000403030000020003" pitchFamily="2" charset="0"/>
              </a:rPr>
            </a:br>
            <a:r>
              <a:rPr lang="en-US" altLang="en-US" sz="2400" dirty="0">
                <a:latin typeface="Univers LT 45 Light" panose="02000403030000020003" pitchFamily="2" charset="0"/>
              </a:rPr>
              <a:t>degrades with increased variability</a:t>
            </a:r>
          </a:p>
        </p:txBody>
      </p:sp>
      <p:cxnSp>
        <p:nvCxnSpPr>
          <p:cNvPr id="9" name="Straight Connector 11">
            <a:extLst>
              <a:ext uri="{FF2B5EF4-FFF2-40B4-BE49-F238E27FC236}">
                <a16:creationId xmlns:a16="http://schemas.microsoft.com/office/drawing/2014/main" id="{DEA676F6-574E-C6F7-3FF2-A68D8DBD590C}"/>
              </a:ext>
            </a:extLst>
          </p:cNvPr>
          <p:cNvCxnSpPr>
            <a:cxnSpLocks noChangeShapeType="1"/>
          </p:cNvCxnSpPr>
          <p:nvPr/>
        </p:nvCxnSpPr>
        <p:spPr bwMode="auto">
          <a:xfrm>
            <a:off x="578508" y="2664449"/>
            <a:ext cx="3219051"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id="{3FBB92F1-636F-288F-66D2-25044590E887}"/>
              </a:ext>
            </a:extLst>
          </p:cNvPr>
          <p:cNvCxnSpPr>
            <a:cxnSpLocks noChangeShapeType="1"/>
          </p:cNvCxnSpPr>
          <p:nvPr/>
        </p:nvCxnSpPr>
        <p:spPr bwMode="auto">
          <a:xfrm rot="5400000">
            <a:off x="3857625" y="4042002"/>
            <a:ext cx="25527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id="{7B32A539-5470-317F-9DC9-F52CFC7CA7A1}"/>
              </a:ext>
            </a:extLst>
          </p:cNvPr>
          <p:cNvCxnSpPr>
            <a:cxnSpLocks noChangeShapeType="1"/>
          </p:cNvCxnSpPr>
          <p:nvPr/>
        </p:nvCxnSpPr>
        <p:spPr bwMode="auto">
          <a:xfrm rot="10800000" flipV="1">
            <a:off x="5141120" y="5305256"/>
            <a:ext cx="1921669" cy="357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14" name="Freeform 13">
            <a:extLst>
              <a:ext uri="{FF2B5EF4-FFF2-40B4-BE49-F238E27FC236}">
                <a16:creationId xmlns:a16="http://schemas.microsoft.com/office/drawing/2014/main" id="{E6DFF5B4-7EF3-D176-BC71-49303F4E3E56}"/>
              </a:ext>
            </a:extLst>
          </p:cNvPr>
          <p:cNvSpPr>
            <a:spLocks noChangeArrowheads="1"/>
          </p:cNvSpPr>
          <p:nvPr/>
        </p:nvSpPr>
        <p:spPr bwMode="auto">
          <a:xfrm>
            <a:off x="5173267" y="2794228"/>
            <a:ext cx="1782365" cy="2472928"/>
          </a:xfrm>
          <a:custGeom>
            <a:avLst/>
            <a:gdLst>
              <a:gd name="T0" fmla="*/ 0 w 2375941"/>
              <a:gd name="T1" fmla="*/ 3257928 h 3297836"/>
              <a:gd name="T2" fmla="*/ 357738 w 2375941"/>
              <a:gd name="T3" fmla="*/ 3250521 h 3297836"/>
              <a:gd name="T4" fmla="*/ 799198 w 2375941"/>
              <a:gd name="T5" fmla="*/ 3220907 h 3297836"/>
              <a:gd name="T6" fmla="*/ 1103663 w 2375941"/>
              <a:gd name="T7" fmla="*/ 3169074 h 3297836"/>
              <a:gd name="T8" fmla="*/ 1354838 w 2375941"/>
              <a:gd name="T9" fmla="*/ 3065413 h 3297836"/>
              <a:gd name="T10" fmla="*/ 1606017 w 2375941"/>
              <a:gd name="T11" fmla="*/ 2887709 h 3297836"/>
              <a:gd name="T12" fmla="*/ 1880022 w 2375941"/>
              <a:gd name="T13" fmla="*/ 2554511 h 3297836"/>
              <a:gd name="T14" fmla="*/ 2093142 w 2375941"/>
              <a:gd name="T15" fmla="*/ 2058426 h 3297836"/>
              <a:gd name="T16" fmla="*/ 2230147 w 2375941"/>
              <a:gd name="T17" fmla="*/ 1503098 h 3297836"/>
              <a:gd name="T18" fmla="*/ 2374757 w 2375941"/>
              <a:gd name="T19" fmla="*/ 473883 h 3297836"/>
              <a:gd name="T20" fmla="*/ 2412819 w 2375941"/>
              <a:gd name="T21" fmla="*/ 0 h 32978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75941"/>
              <a:gd name="T34" fmla="*/ 0 h 3297836"/>
              <a:gd name="T35" fmla="*/ 2375941 w 2375941"/>
              <a:gd name="T36" fmla="*/ 3297836 h 32978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75941" h="3297836">
                <a:moveTo>
                  <a:pt x="0" y="3297836"/>
                </a:moveTo>
                <a:cubicBezTo>
                  <a:pt x="110552" y="3297211"/>
                  <a:pt x="221105" y="3296587"/>
                  <a:pt x="352269" y="3290341"/>
                </a:cubicBezTo>
                <a:cubicBezTo>
                  <a:pt x="483433" y="3284095"/>
                  <a:pt x="664563" y="3274102"/>
                  <a:pt x="786983" y="3260361"/>
                </a:cubicBezTo>
                <a:cubicBezTo>
                  <a:pt x="909403" y="3246620"/>
                  <a:pt x="995597" y="3234128"/>
                  <a:pt x="1086787" y="3207895"/>
                </a:cubicBezTo>
                <a:cubicBezTo>
                  <a:pt x="1177977" y="3181662"/>
                  <a:pt x="1251678" y="3150433"/>
                  <a:pt x="1334124" y="3102964"/>
                </a:cubicBezTo>
                <a:cubicBezTo>
                  <a:pt x="1416570" y="3055495"/>
                  <a:pt x="1495269" y="3009275"/>
                  <a:pt x="1581462" y="2923082"/>
                </a:cubicBezTo>
                <a:cubicBezTo>
                  <a:pt x="1667655" y="2836889"/>
                  <a:pt x="1771338" y="2725711"/>
                  <a:pt x="1851285" y="2585803"/>
                </a:cubicBezTo>
                <a:cubicBezTo>
                  <a:pt x="1931232" y="2445895"/>
                  <a:pt x="2003685" y="2261017"/>
                  <a:pt x="2061147" y="2083633"/>
                </a:cubicBezTo>
                <a:cubicBezTo>
                  <a:pt x="2118609" y="1906250"/>
                  <a:pt x="2149839" y="1788827"/>
                  <a:pt x="2196059" y="1521502"/>
                </a:cubicBezTo>
                <a:cubicBezTo>
                  <a:pt x="2242279" y="1254177"/>
                  <a:pt x="2308485" y="733269"/>
                  <a:pt x="2338465" y="479685"/>
                </a:cubicBezTo>
                <a:cubicBezTo>
                  <a:pt x="2368445" y="226101"/>
                  <a:pt x="2372193" y="113050"/>
                  <a:pt x="2375941" y="0"/>
                </a:cubicBezTo>
              </a:path>
            </a:pathLst>
          </a:custGeom>
          <a:noFill/>
          <a:ln w="127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latin typeface="Univers LT 45 Light" panose="02000403030000020003" pitchFamily="2" charset="0"/>
            </a:endParaRPr>
          </a:p>
        </p:txBody>
      </p:sp>
      <p:sp>
        <p:nvSpPr>
          <p:cNvPr id="15" name="Freeform 14">
            <a:extLst>
              <a:ext uri="{FF2B5EF4-FFF2-40B4-BE49-F238E27FC236}">
                <a16:creationId xmlns:a16="http://schemas.microsoft.com/office/drawing/2014/main" id="{51AD8329-E992-FE28-79DD-ED3D7B065543}"/>
              </a:ext>
            </a:extLst>
          </p:cNvPr>
          <p:cNvSpPr>
            <a:spLocks noChangeArrowheads="1"/>
          </p:cNvSpPr>
          <p:nvPr/>
        </p:nvSpPr>
        <p:spPr bwMode="auto">
          <a:xfrm>
            <a:off x="5189935" y="2788273"/>
            <a:ext cx="1433513" cy="2377679"/>
          </a:xfrm>
          <a:custGeom>
            <a:avLst/>
            <a:gdLst>
              <a:gd name="T0" fmla="*/ 0 w 2046157"/>
              <a:gd name="T1" fmla="*/ 565507 h 3252866"/>
              <a:gd name="T2" fmla="*/ 3784 w 2046157"/>
              <a:gd name="T3" fmla="*/ 564205 h 3252866"/>
              <a:gd name="T4" fmla="*/ 7132 w 2046157"/>
              <a:gd name="T5" fmla="*/ 553778 h 3252866"/>
              <a:gd name="T6" fmla="*/ 10627 w 2046157"/>
              <a:gd name="T7" fmla="*/ 526416 h 3252866"/>
              <a:gd name="T8" fmla="*/ 12882 w 2046157"/>
              <a:gd name="T9" fmla="*/ 492540 h 3252866"/>
              <a:gd name="T10" fmla="*/ 14775 w 2046157"/>
              <a:gd name="T11" fmla="*/ 449538 h 3252866"/>
              <a:gd name="T12" fmla="*/ 16377 w 2046157"/>
              <a:gd name="T13" fmla="*/ 389602 h 3252866"/>
              <a:gd name="T14" fmla="*/ 17249 w 2046157"/>
              <a:gd name="T15" fmla="*/ 340087 h 3252866"/>
              <a:gd name="T16" fmla="*/ 17832 w 2046157"/>
              <a:gd name="T17" fmla="*/ 285359 h 3252866"/>
              <a:gd name="T18" fmla="*/ 19144 w 2046157"/>
              <a:gd name="T19" fmla="*/ 112059 h 3252866"/>
              <a:gd name="T20" fmla="*/ 19871 w 2046157"/>
              <a:gd name="T21" fmla="*/ 0 h 32528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46157"/>
              <a:gd name="T34" fmla="*/ 0 h 3252866"/>
              <a:gd name="T35" fmla="*/ 2046157 w 2046157"/>
              <a:gd name="T36" fmla="*/ 3252866 h 32528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46157" h="3252866">
                <a:moveTo>
                  <a:pt x="0" y="3252866"/>
                </a:moveTo>
                <a:lnTo>
                  <a:pt x="389744" y="3245371"/>
                </a:lnTo>
                <a:cubicBezTo>
                  <a:pt x="512164" y="3234128"/>
                  <a:pt x="617095" y="3221636"/>
                  <a:pt x="734518" y="3185410"/>
                </a:cubicBezTo>
                <a:cubicBezTo>
                  <a:pt x="851941" y="3149184"/>
                  <a:pt x="995597" y="3086725"/>
                  <a:pt x="1094282" y="3028014"/>
                </a:cubicBezTo>
                <a:cubicBezTo>
                  <a:pt x="1192967" y="2969303"/>
                  <a:pt x="1255427" y="2906843"/>
                  <a:pt x="1326630" y="2833141"/>
                </a:cubicBezTo>
                <a:cubicBezTo>
                  <a:pt x="1397833" y="2759439"/>
                  <a:pt x="1461542" y="2684489"/>
                  <a:pt x="1521502" y="2585804"/>
                </a:cubicBezTo>
                <a:cubicBezTo>
                  <a:pt x="1581462" y="2487119"/>
                  <a:pt x="1643921" y="2345961"/>
                  <a:pt x="1686393" y="2241030"/>
                </a:cubicBezTo>
                <a:cubicBezTo>
                  <a:pt x="1728865" y="2136099"/>
                  <a:pt x="1751350" y="2056152"/>
                  <a:pt x="1776334" y="1956217"/>
                </a:cubicBezTo>
                <a:cubicBezTo>
                  <a:pt x="1801318" y="1856282"/>
                  <a:pt x="1803816" y="1860030"/>
                  <a:pt x="1836295" y="1641423"/>
                </a:cubicBezTo>
                <a:cubicBezTo>
                  <a:pt x="1868774" y="1422816"/>
                  <a:pt x="1936230" y="918148"/>
                  <a:pt x="1971207" y="644577"/>
                </a:cubicBezTo>
                <a:cubicBezTo>
                  <a:pt x="2006184" y="371007"/>
                  <a:pt x="2026170" y="185503"/>
                  <a:pt x="2046157" y="0"/>
                </a:cubicBezTo>
              </a:path>
            </a:pathLst>
          </a:custGeom>
          <a:noFill/>
          <a:ln w="127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latin typeface="Univers LT 45 Light" panose="02000403030000020003" pitchFamily="2" charset="0"/>
            </a:endParaRPr>
          </a:p>
        </p:txBody>
      </p:sp>
      <p:sp>
        <p:nvSpPr>
          <p:cNvPr id="16" name="TextBox 15">
            <a:extLst>
              <a:ext uri="{FF2B5EF4-FFF2-40B4-BE49-F238E27FC236}">
                <a16:creationId xmlns:a16="http://schemas.microsoft.com/office/drawing/2014/main" id="{78053B51-17EB-594F-2E95-3649E35A0A6C}"/>
              </a:ext>
            </a:extLst>
          </p:cNvPr>
          <p:cNvSpPr txBox="1">
            <a:spLocks noChangeArrowheads="1"/>
          </p:cNvSpPr>
          <p:nvPr/>
        </p:nvSpPr>
        <p:spPr bwMode="auto">
          <a:xfrm>
            <a:off x="6934201" y="2701359"/>
            <a:ext cx="832247" cy="40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ts val="1200"/>
              </a:lnSpc>
              <a:spcBef>
                <a:spcPct val="0"/>
              </a:spcBef>
              <a:buClrTx/>
              <a:buSzTx/>
              <a:buNone/>
            </a:pPr>
            <a:r>
              <a:rPr lang="en-US" altLang="en-US" sz="1200">
                <a:solidFill>
                  <a:srgbClr val="C00000"/>
                </a:solidFill>
                <a:latin typeface="Univers LT 45 Light" panose="02000403030000020003" pitchFamily="2" charset="0"/>
              </a:rPr>
              <a:t>low variability</a:t>
            </a:r>
          </a:p>
        </p:txBody>
      </p:sp>
      <p:sp>
        <p:nvSpPr>
          <p:cNvPr id="17" name="TextBox 16">
            <a:extLst>
              <a:ext uri="{FF2B5EF4-FFF2-40B4-BE49-F238E27FC236}">
                <a16:creationId xmlns:a16="http://schemas.microsoft.com/office/drawing/2014/main" id="{08F36F5B-208E-66C4-C210-C7A6969941F2}"/>
              </a:ext>
            </a:extLst>
          </p:cNvPr>
          <p:cNvSpPr txBox="1">
            <a:spLocks noChangeArrowheads="1"/>
          </p:cNvSpPr>
          <p:nvPr/>
        </p:nvSpPr>
        <p:spPr bwMode="auto">
          <a:xfrm>
            <a:off x="5819776" y="2729934"/>
            <a:ext cx="832247" cy="40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gn="r">
              <a:lnSpc>
                <a:spcPts val="1200"/>
              </a:lnSpc>
              <a:spcBef>
                <a:spcPct val="0"/>
              </a:spcBef>
              <a:buClrTx/>
              <a:buSzTx/>
              <a:buNone/>
            </a:pPr>
            <a:r>
              <a:rPr lang="en-US" altLang="en-US" sz="1200">
                <a:solidFill>
                  <a:srgbClr val="0000FF"/>
                </a:solidFill>
                <a:latin typeface="Univers LT 45 Light" panose="02000403030000020003" pitchFamily="2" charset="0"/>
              </a:rPr>
              <a:t>high variability</a:t>
            </a:r>
          </a:p>
        </p:txBody>
      </p:sp>
      <p:sp>
        <p:nvSpPr>
          <p:cNvPr id="18" name="TextBox 17">
            <a:extLst>
              <a:ext uri="{FF2B5EF4-FFF2-40B4-BE49-F238E27FC236}">
                <a16:creationId xmlns:a16="http://schemas.microsoft.com/office/drawing/2014/main" id="{A8DDDC74-FB3A-68B7-8600-0D9614802872}"/>
              </a:ext>
            </a:extLst>
          </p:cNvPr>
          <p:cNvSpPr txBox="1">
            <a:spLocks noChangeArrowheads="1"/>
          </p:cNvSpPr>
          <p:nvPr/>
        </p:nvSpPr>
        <p:spPr bwMode="auto">
          <a:xfrm>
            <a:off x="4837013" y="2409655"/>
            <a:ext cx="925005" cy="40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ts val="1200"/>
              </a:lnSpc>
              <a:spcBef>
                <a:spcPct val="0"/>
              </a:spcBef>
              <a:buClrTx/>
              <a:buSzTx/>
              <a:buNone/>
            </a:pPr>
            <a:r>
              <a:rPr lang="en-US" altLang="en-US" sz="1200" dirty="0">
                <a:latin typeface="Univers LT 45 Light" panose="02000403030000020003" pitchFamily="2" charset="0"/>
              </a:rPr>
              <a:t>response time</a:t>
            </a:r>
          </a:p>
        </p:txBody>
      </p:sp>
      <p:sp>
        <p:nvSpPr>
          <p:cNvPr id="19" name="TextBox 18">
            <a:extLst>
              <a:ext uri="{FF2B5EF4-FFF2-40B4-BE49-F238E27FC236}">
                <a16:creationId xmlns:a16="http://schemas.microsoft.com/office/drawing/2014/main" id="{C165F85B-8744-7597-3C5E-AEE93CF0236F}"/>
              </a:ext>
            </a:extLst>
          </p:cNvPr>
          <p:cNvSpPr txBox="1">
            <a:spLocks noChangeArrowheads="1"/>
          </p:cNvSpPr>
          <p:nvPr/>
        </p:nvSpPr>
        <p:spPr bwMode="auto">
          <a:xfrm>
            <a:off x="7037786" y="5170715"/>
            <a:ext cx="848915" cy="24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ts val="1200"/>
              </a:lnSpc>
              <a:spcBef>
                <a:spcPct val="0"/>
              </a:spcBef>
              <a:buClrTx/>
              <a:buSzTx/>
              <a:buNone/>
            </a:pPr>
            <a:r>
              <a:rPr lang="en-US" altLang="en-US" sz="1200">
                <a:latin typeface="Univers LT 45 Light" panose="02000403030000020003" pitchFamily="2" charset="0"/>
              </a:rPr>
              <a:t>utilization</a:t>
            </a:r>
          </a:p>
        </p:txBody>
      </p:sp>
      <p:sp>
        <p:nvSpPr>
          <p:cNvPr id="20" name="TextBox 19">
            <a:extLst>
              <a:ext uri="{FF2B5EF4-FFF2-40B4-BE49-F238E27FC236}">
                <a16:creationId xmlns:a16="http://schemas.microsoft.com/office/drawing/2014/main" id="{13927252-2208-8C3F-DA4C-850E649CC6EF}"/>
              </a:ext>
            </a:extLst>
          </p:cNvPr>
          <p:cNvSpPr txBox="1">
            <a:spLocks noChangeArrowheads="1"/>
          </p:cNvSpPr>
          <p:nvPr/>
        </p:nvSpPr>
        <p:spPr bwMode="auto">
          <a:xfrm>
            <a:off x="6815138" y="5324306"/>
            <a:ext cx="8489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ts val="1200"/>
              </a:lnSpc>
              <a:spcBef>
                <a:spcPct val="0"/>
              </a:spcBef>
              <a:buClrTx/>
              <a:buSzTx/>
              <a:buNone/>
            </a:pPr>
            <a:r>
              <a:rPr lang="en-US" altLang="en-US" sz="1050">
                <a:latin typeface="Univers LT 45 Light" panose="02000403030000020003" pitchFamily="2" charset="0"/>
              </a:rPr>
              <a:t>100%</a:t>
            </a:r>
          </a:p>
        </p:txBody>
      </p:sp>
      <p:cxnSp>
        <p:nvCxnSpPr>
          <p:cNvPr id="21" name="Straight Connector 20">
            <a:extLst>
              <a:ext uri="{FF2B5EF4-FFF2-40B4-BE49-F238E27FC236}">
                <a16:creationId xmlns:a16="http://schemas.microsoft.com/office/drawing/2014/main" id="{0480FBD4-183E-5FE1-FA46-0B5EF0F70BB3}"/>
              </a:ext>
            </a:extLst>
          </p:cNvPr>
          <p:cNvCxnSpPr>
            <a:cxnSpLocks noChangeShapeType="1"/>
          </p:cNvCxnSpPr>
          <p:nvPr/>
        </p:nvCxnSpPr>
        <p:spPr bwMode="auto">
          <a:xfrm rot="16200000" flipH="1">
            <a:off x="6983016" y="5306446"/>
            <a:ext cx="80963" cy="2381"/>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86942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childTnLst>
                                </p:cTn>
                              </p:par>
                            </p:childTnLst>
                          </p:cTn>
                        </p:par>
                        <p:par>
                          <p:cTn id="12" fill="hold">
                            <p:stCondLst>
                              <p:cond delay="0"/>
                            </p:stCondLst>
                            <p:childTnLst>
                              <p:par>
                                <p:cTn id="13" presetID="9"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par>
                          <p:cTn id="16" fill="hold">
                            <p:stCondLst>
                              <p:cond delay="500"/>
                            </p:stCondLst>
                            <p:childTnLst>
                              <p:par>
                                <p:cTn id="17" presetID="22" presetClass="entr" presetSubtype="4"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2000"/>
                                        <p:tgtEl>
                                          <p:spTgt spid="15"/>
                                        </p:tgtEl>
                                      </p:cBhvr>
                                    </p:animEffect>
                                  </p:childTnLst>
                                </p:cTn>
                              </p:par>
                            </p:childTnLst>
                          </p:cTn>
                        </p:par>
                        <p:par>
                          <p:cTn id="20" fill="hold">
                            <p:stCondLst>
                              <p:cond delay="3500"/>
                            </p:stCondLst>
                            <p:childTnLst>
                              <p:par>
                                <p:cTn id="21" presetID="9"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1000"/>
                                        <p:tgtEl>
                                          <p:spTgt spid="12"/>
                                        </p:tgtEl>
                                      </p:cBhvr>
                                    </p:animEffect>
                                    <p:set>
                                      <p:cBhvr>
                                        <p:cTn id="28" dur="1" fill="hold">
                                          <p:stCondLst>
                                            <p:cond delay="999"/>
                                          </p:stCondLst>
                                        </p:cTn>
                                        <p:tgtEl>
                                          <p:spTgt spid="12"/>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1000"/>
                                        <p:tgtEl>
                                          <p:spTgt spid="13"/>
                                        </p:tgtEl>
                                      </p:cBhvr>
                                    </p:animEffect>
                                    <p:set>
                                      <p:cBhvr>
                                        <p:cTn id="31" dur="1" fill="hold">
                                          <p:stCondLst>
                                            <p:cond delay="999"/>
                                          </p:stCondLst>
                                        </p:cTn>
                                        <p:tgtEl>
                                          <p:spTgt spid="13"/>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1000"/>
                                        <p:tgtEl>
                                          <p:spTgt spid="14"/>
                                        </p:tgtEl>
                                      </p:cBhvr>
                                    </p:animEffect>
                                    <p:set>
                                      <p:cBhvr>
                                        <p:cTn id="34" dur="1" fill="hold">
                                          <p:stCondLst>
                                            <p:cond delay="999"/>
                                          </p:stCondLst>
                                        </p:cTn>
                                        <p:tgtEl>
                                          <p:spTgt spid="14"/>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1000"/>
                                        <p:tgtEl>
                                          <p:spTgt spid="15"/>
                                        </p:tgtEl>
                                      </p:cBhvr>
                                    </p:animEffect>
                                    <p:set>
                                      <p:cBhvr>
                                        <p:cTn id="37" dur="1" fill="hold">
                                          <p:stCondLst>
                                            <p:cond delay="999"/>
                                          </p:stCondLst>
                                        </p:cTn>
                                        <p:tgtEl>
                                          <p:spTgt spid="15"/>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1000"/>
                                        <p:tgtEl>
                                          <p:spTgt spid="16"/>
                                        </p:tgtEl>
                                      </p:cBhvr>
                                    </p:animEffect>
                                    <p:set>
                                      <p:cBhvr>
                                        <p:cTn id="40" dur="1" fill="hold">
                                          <p:stCondLst>
                                            <p:cond delay="999"/>
                                          </p:stCondLst>
                                        </p:cTn>
                                        <p:tgtEl>
                                          <p:spTgt spid="16"/>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1000"/>
                                        <p:tgtEl>
                                          <p:spTgt spid="17"/>
                                        </p:tgtEl>
                                      </p:cBhvr>
                                    </p:animEffect>
                                    <p:set>
                                      <p:cBhvr>
                                        <p:cTn id="43" dur="1" fill="hold">
                                          <p:stCondLst>
                                            <p:cond delay="999"/>
                                          </p:stCondLst>
                                        </p:cTn>
                                        <p:tgtEl>
                                          <p:spTgt spid="17"/>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1000"/>
                                        <p:tgtEl>
                                          <p:spTgt spid="18"/>
                                        </p:tgtEl>
                                      </p:cBhvr>
                                    </p:animEffect>
                                    <p:set>
                                      <p:cBhvr>
                                        <p:cTn id="46" dur="1" fill="hold">
                                          <p:stCondLst>
                                            <p:cond delay="999"/>
                                          </p:stCondLst>
                                        </p:cTn>
                                        <p:tgtEl>
                                          <p:spTgt spid="18"/>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1000"/>
                                        <p:tgtEl>
                                          <p:spTgt spid="19"/>
                                        </p:tgtEl>
                                      </p:cBhvr>
                                    </p:animEffect>
                                    <p:set>
                                      <p:cBhvr>
                                        <p:cTn id="49" dur="1" fill="hold">
                                          <p:stCondLst>
                                            <p:cond delay="999"/>
                                          </p:stCondLst>
                                        </p:cTn>
                                        <p:tgtEl>
                                          <p:spTgt spid="19"/>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1000"/>
                                        <p:tgtEl>
                                          <p:spTgt spid="20"/>
                                        </p:tgtEl>
                                      </p:cBhvr>
                                    </p:animEffect>
                                    <p:set>
                                      <p:cBhvr>
                                        <p:cTn id="52" dur="1" fill="hold">
                                          <p:stCondLst>
                                            <p:cond delay="999"/>
                                          </p:stCondLst>
                                        </p:cTn>
                                        <p:tgtEl>
                                          <p:spTgt spid="20"/>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1000"/>
                                        <p:tgtEl>
                                          <p:spTgt spid="21"/>
                                        </p:tgtEl>
                                      </p:cBhvr>
                                    </p:animEffect>
                                    <p:set>
                                      <p:cBhvr>
                                        <p:cTn id="55"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6" grpId="0"/>
      <p:bldP spid="16" grpId="1"/>
      <p:bldP spid="17" grpId="0"/>
      <p:bldP spid="17" grpId="1"/>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
            <a:extLst>
              <a:ext uri="{FF2B5EF4-FFF2-40B4-BE49-F238E27FC236}">
                <a16:creationId xmlns:a16="http://schemas.microsoft.com/office/drawing/2014/main" id="{78BB5BBD-7FF2-29DF-9961-83199966FF33}"/>
              </a:ext>
            </a:extLst>
          </p:cNvPr>
          <p:cNvSpPr txBox="1">
            <a:spLocks noChangeArrowheads="1"/>
          </p:cNvSpPr>
          <p:nvPr/>
        </p:nvSpPr>
        <p:spPr bwMode="auto">
          <a:xfrm>
            <a:off x="463798" y="995930"/>
            <a:ext cx="8438902" cy="88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lvl="0" eaLnBrk="0" fontAlgn="base" hangingPunct="0">
              <a:lnSpc>
                <a:spcPct val="80000"/>
              </a:lnSpc>
              <a:spcBef>
                <a:spcPct val="0"/>
              </a:spcBef>
              <a:spcAft>
                <a:spcPct val="0"/>
              </a:spcAft>
              <a:defRPr/>
            </a:pPr>
            <a:r>
              <a:rPr lang="en-US" sz="3200" b="1" dirty="0">
                <a:latin typeface="Univers LT 45 Light" panose="02000403030000020003" pitchFamily="2" charset="0"/>
              </a:rPr>
              <a:t>Mitigating pain caused by variability – Queueing model insights</a:t>
            </a:r>
            <a:endParaRPr kumimoji="0" lang="en-US" sz="3200" b="1" i="0" u="none" strike="noStrike" kern="1200" cap="none" spc="0" normalizeH="0" baseline="0" noProof="0" dirty="0">
              <a:ln>
                <a:noFill/>
              </a:ln>
              <a:effectLst/>
              <a:uLnTx/>
              <a:uFillTx/>
              <a:latin typeface="Univers LT 45 Light" panose="02000403030000020003" pitchFamily="2" charset="0"/>
            </a:endParaRPr>
          </a:p>
        </p:txBody>
      </p:sp>
      <p:sp>
        <p:nvSpPr>
          <p:cNvPr id="6" name="TextBox 4">
            <a:extLst>
              <a:ext uri="{FF2B5EF4-FFF2-40B4-BE49-F238E27FC236}">
                <a16:creationId xmlns:a16="http://schemas.microsoft.com/office/drawing/2014/main" id="{0730EDA3-04BF-8998-6644-C4FB65CFD36E}"/>
              </a:ext>
            </a:extLst>
          </p:cNvPr>
          <p:cNvSpPr txBox="1">
            <a:spLocks noChangeArrowheads="1"/>
          </p:cNvSpPr>
          <p:nvPr/>
        </p:nvSpPr>
        <p:spPr bwMode="auto">
          <a:xfrm>
            <a:off x="578508" y="2321549"/>
            <a:ext cx="3413126" cy="285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ts val="2250"/>
              </a:lnSpc>
              <a:spcBef>
                <a:spcPct val="0"/>
              </a:spcBef>
              <a:spcAft>
                <a:spcPts val="750"/>
              </a:spcAft>
              <a:buClrTx/>
              <a:buSzTx/>
              <a:buNone/>
            </a:pPr>
            <a:r>
              <a:rPr lang="en-US" altLang="en-US" sz="2400" b="1" dirty="0">
                <a:latin typeface="Univers LT 45 Light" panose="02000403030000020003" pitchFamily="2" charset="0"/>
              </a:rPr>
              <a:t>Variability is painful</a:t>
            </a:r>
          </a:p>
          <a:p>
            <a:pPr>
              <a:lnSpc>
                <a:spcPts val="2250"/>
              </a:lnSpc>
              <a:spcBef>
                <a:spcPct val="0"/>
              </a:spcBef>
              <a:buClrTx/>
              <a:buSzTx/>
              <a:buNone/>
            </a:pPr>
            <a:r>
              <a:rPr lang="en-US" altLang="en-US" sz="2400" dirty="0">
                <a:latin typeface="Univers LT 45 Light" panose="02000403030000020003" pitchFamily="2" charset="0"/>
              </a:rPr>
              <a:t>Performance </a:t>
            </a:r>
            <a:br>
              <a:rPr lang="en-US" altLang="en-US" sz="2400" dirty="0">
                <a:latin typeface="Univers LT 45 Light" panose="02000403030000020003" pitchFamily="2" charset="0"/>
              </a:rPr>
            </a:br>
            <a:r>
              <a:rPr lang="en-US" altLang="en-US" sz="2400" dirty="0">
                <a:latin typeface="Univers LT 45 Light" panose="02000403030000020003" pitchFamily="2" charset="0"/>
              </a:rPr>
              <a:t>degrades rapidly as utilization approaches 100%</a:t>
            </a:r>
          </a:p>
          <a:p>
            <a:pPr>
              <a:lnSpc>
                <a:spcPts val="2250"/>
              </a:lnSpc>
              <a:spcBef>
                <a:spcPct val="0"/>
              </a:spcBef>
              <a:buClrTx/>
              <a:buSzTx/>
              <a:buNone/>
            </a:pPr>
            <a:endParaRPr lang="en-US" altLang="en-US" sz="2400" dirty="0">
              <a:latin typeface="Univers LT 45 Light" panose="02000403030000020003" pitchFamily="2" charset="0"/>
            </a:endParaRPr>
          </a:p>
          <a:p>
            <a:pPr>
              <a:lnSpc>
                <a:spcPts val="2250"/>
              </a:lnSpc>
              <a:spcBef>
                <a:spcPct val="0"/>
              </a:spcBef>
              <a:spcAft>
                <a:spcPts val="750"/>
              </a:spcAft>
              <a:buClrTx/>
              <a:buSzTx/>
              <a:buNone/>
            </a:pPr>
            <a:r>
              <a:rPr lang="en-US" altLang="en-US" sz="2400" dirty="0">
                <a:latin typeface="Univers LT 45 Light" panose="02000403030000020003" pitchFamily="2" charset="0"/>
              </a:rPr>
              <a:t>Performance </a:t>
            </a:r>
            <a:br>
              <a:rPr lang="en-US" altLang="en-US" sz="2400" dirty="0">
                <a:latin typeface="Univers LT 45 Light" panose="02000403030000020003" pitchFamily="2" charset="0"/>
              </a:rPr>
            </a:br>
            <a:r>
              <a:rPr lang="en-US" altLang="en-US" sz="2400" dirty="0">
                <a:latin typeface="Univers LT 45 Light" panose="02000403030000020003" pitchFamily="2" charset="0"/>
              </a:rPr>
              <a:t>degrades with increased variability</a:t>
            </a:r>
          </a:p>
        </p:txBody>
      </p:sp>
      <p:cxnSp>
        <p:nvCxnSpPr>
          <p:cNvPr id="9" name="Straight Connector 11">
            <a:extLst>
              <a:ext uri="{FF2B5EF4-FFF2-40B4-BE49-F238E27FC236}">
                <a16:creationId xmlns:a16="http://schemas.microsoft.com/office/drawing/2014/main" id="{DEA676F6-574E-C6F7-3FF2-A68D8DBD590C}"/>
              </a:ext>
            </a:extLst>
          </p:cNvPr>
          <p:cNvCxnSpPr>
            <a:cxnSpLocks noChangeShapeType="1"/>
          </p:cNvCxnSpPr>
          <p:nvPr/>
        </p:nvCxnSpPr>
        <p:spPr bwMode="auto">
          <a:xfrm>
            <a:off x="578508" y="2664449"/>
            <a:ext cx="3219051"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22" name="TextBox 5">
            <a:extLst>
              <a:ext uri="{FF2B5EF4-FFF2-40B4-BE49-F238E27FC236}">
                <a16:creationId xmlns:a16="http://schemas.microsoft.com/office/drawing/2014/main" id="{CC403295-8D17-8E97-0328-8A96BC396E4D}"/>
              </a:ext>
            </a:extLst>
          </p:cNvPr>
          <p:cNvSpPr txBox="1">
            <a:spLocks noChangeArrowheads="1"/>
          </p:cNvSpPr>
          <p:nvPr/>
        </p:nvSpPr>
        <p:spPr bwMode="auto">
          <a:xfrm>
            <a:off x="4209006" y="2321549"/>
            <a:ext cx="4813695" cy="285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ts val="2250"/>
              </a:lnSpc>
              <a:spcBef>
                <a:spcPct val="0"/>
              </a:spcBef>
              <a:spcAft>
                <a:spcPts val="750"/>
              </a:spcAft>
              <a:buClrTx/>
              <a:buSzTx/>
              <a:buNone/>
            </a:pPr>
            <a:r>
              <a:rPr lang="en-US" altLang="en-US" sz="2400" b="1" dirty="0">
                <a:latin typeface="Univers LT 45 Light" panose="02000403030000020003" pitchFamily="2" charset="0"/>
              </a:rPr>
              <a:t>Proper actions mitigate pain</a:t>
            </a:r>
          </a:p>
          <a:p>
            <a:pPr>
              <a:lnSpc>
                <a:spcPts val="2250"/>
              </a:lnSpc>
              <a:spcBef>
                <a:spcPct val="0"/>
              </a:spcBef>
              <a:buClrTx/>
              <a:buSzTx/>
              <a:buNone/>
            </a:pPr>
            <a:r>
              <a:rPr lang="en-US" altLang="en-US" sz="2400" dirty="0">
                <a:latin typeface="Univers LT 45 Light" panose="02000403030000020003" pitchFamily="2" charset="0"/>
              </a:rPr>
              <a:t>Build in slack/safety capacity</a:t>
            </a:r>
          </a:p>
          <a:p>
            <a:pPr>
              <a:lnSpc>
                <a:spcPts val="2250"/>
              </a:lnSpc>
              <a:spcBef>
                <a:spcPct val="0"/>
              </a:spcBef>
              <a:buClrTx/>
              <a:buSzTx/>
              <a:buNone/>
            </a:pPr>
            <a:endParaRPr lang="en-US" altLang="en-US" sz="2400" dirty="0">
              <a:latin typeface="Univers LT 45 Light" panose="02000403030000020003" pitchFamily="2" charset="0"/>
            </a:endParaRPr>
          </a:p>
          <a:p>
            <a:pPr>
              <a:lnSpc>
                <a:spcPts val="2250"/>
              </a:lnSpc>
              <a:spcBef>
                <a:spcPct val="0"/>
              </a:spcBef>
              <a:buClrTx/>
              <a:buSzTx/>
              <a:buNone/>
            </a:pPr>
            <a:endParaRPr lang="en-US" altLang="en-US" sz="2400" dirty="0">
              <a:latin typeface="Univers LT 45 Light" panose="02000403030000020003" pitchFamily="2" charset="0"/>
            </a:endParaRPr>
          </a:p>
          <a:p>
            <a:pPr>
              <a:lnSpc>
                <a:spcPts val="2250"/>
              </a:lnSpc>
              <a:spcBef>
                <a:spcPct val="0"/>
              </a:spcBef>
              <a:buClrTx/>
              <a:buSzTx/>
              <a:buNone/>
            </a:pPr>
            <a:endParaRPr lang="en-US" altLang="en-US" sz="2400" dirty="0">
              <a:latin typeface="Univers LT 45 Light" panose="02000403030000020003" pitchFamily="2" charset="0"/>
            </a:endParaRPr>
          </a:p>
          <a:p>
            <a:pPr>
              <a:lnSpc>
                <a:spcPts val="2250"/>
              </a:lnSpc>
              <a:spcBef>
                <a:spcPct val="0"/>
              </a:spcBef>
              <a:buClrTx/>
              <a:buSzTx/>
              <a:buNone/>
            </a:pPr>
            <a:endParaRPr lang="en-US" altLang="en-US" sz="2400" dirty="0">
              <a:latin typeface="Univers LT 45 Light" panose="02000403030000020003" pitchFamily="2" charset="0"/>
            </a:endParaRPr>
          </a:p>
          <a:p>
            <a:pPr>
              <a:lnSpc>
                <a:spcPts val="2250"/>
              </a:lnSpc>
              <a:spcBef>
                <a:spcPct val="0"/>
              </a:spcBef>
              <a:buClrTx/>
              <a:buSzTx/>
              <a:buNone/>
            </a:pPr>
            <a:r>
              <a:rPr lang="en-US" altLang="en-US" sz="2400" dirty="0">
                <a:latin typeface="Univers LT 45 Light" panose="02000403030000020003" pitchFamily="2" charset="0"/>
              </a:rPr>
              <a:t>Eliminate the variability you can (e.g., pre-process, scheduling) and accommodate the rest </a:t>
            </a:r>
          </a:p>
        </p:txBody>
      </p:sp>
      <p:cxnSp>
        <p:nvCxnSpPr>
          <p:cNvPr id="23" name="Straight Connector 22">
            <a:extLst>
              <a:ext uri="{FF2B5EF4-FFF2-40B4-BE49-F238E27FC236}">
                <a16:creationId xmlns:a16="http://schemas.microsoft.com/office/drawing/2014/main" id="{EC761FA3-0A38-3803-B404-47AFE1FBDE79}"/>
              </a:ext>
            </a:extLst>
          </p:cNvPr>
          <p:cNvCxnSpPr>
            <a:cxnSpLocks noChangeShapeType="1"/>
          </p:cNvCxnSpPr>
          <p:nvPr/>
        </p:nvCxnSpPr>
        <p:spPr bwMode="auto">
          <a:xfrm>
            <a:off x="3770546" y="2664890"/>
            <a:ext cx="5244719" cy="4233"/>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1409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dissolve">
                                      <p:cBhvr>
                                        <p:cTn id="10" dur="500"/>
                                        <p:tgtEl>
                                          <p:spTgt spid="22">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Effect transition="in" filter="dissolve">
                                      <p:cBhvr>
                                        <p:cTn id="13" dur="500"/>
                                        <p:tgtEl>
                                          <p:spTgt spid="2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2">
                                            <p:txEl>
                                              <p:pRg st="6" end="6"/>
                                            </p:txEl>
                                          </p:spTgt>
                                        </p:tgtEl>
                                        <p:attrNameLst>
                                          <p:attrName>style.visibility</p:attrName>
                                        </p:attrNameLst>
                                      </p:cBhvr>
                                      <p:to>
                                        <p:strVal val="visible"/>
                                      </p:to>
                                    </p:set>
                                    <p:animEffect transition="in" filter="dissolve">
                                      <p:cBhvr>
                                        <p:cTn id="18"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
            <a:extLst>
              <a:ext uri="{FF2B5EF4-FFF2-40B4-BE49-F238E27FC236}">
                <a16:creationId xmlns:a16="http://schemas.microsoft.com/office/drawing/2014/main" id="{78BB5BBD-7FF2-29DF-9961-83199966FF33}"/>
              </a:ext>
            </a:extLst>
          </p:cNvPr>
          <p:cNvSpPr txBox="1">
            <a:spLocks noChangeArrowheads="1"/>
          </p:cNvSpPr>
          <p:nvPr/>
        </p:nvSpPr>
        <p:spPr bwMode="auto">
          <a:xfrm>
            <a:off x="463798" y="995930"/>
            <a:ext cx="8438902" cy="8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eaLnBrk="0" fontAlgn="base" hangingPunct="0">
              <a:lnSpc>
                <a:spcPct val="80000"/>
              </a:lnSpc>
              <a:spcBef>
                <a:spcPct val="0"/>
              </a:spcBef>
              <a:spcAft>
                <a:spcPct val="0"/>
              </a:spcAft>
              <a:defRPr/>
            </a:pPr>
            <a:r>
              <a:rPr lang="en-US" sz="3200" b="1" dirty="0">
                <a:latin typeface="Univers LT 45 Light" panose="02000403030000020003" pitchFamily="2" charset="0"/>
              </a:rPr>
              <a:t>Mitigating pain caused by uncertainty – Supply chain management insights</a:t>
            </a:r>
            <a:endParaRPr kumimoji="0" lang="en-US" sz="3200" b="1" i="0" u="none" strike="noStrike" kern="1200" cap="none" spc="0" normalizeH="0" baseline="0" noProof="0" dirty="0">
              <a:ln>
                <a:noFill/>
              </a:ln>
              <a:effectLst/>
              <a:uLnTx/>
              <a:uFillTx/>
              <a:latin typeface="Univers LT 45 Light" panose="02000403030000020003" pitchFamily="2" charset="0"/>
            </a:endParaRPr>
          </a:p>
        </p:txBody>
      </p:sp>
      <p:sp>
        <p:nvSpPr>
          <p:cNvPr id="6" name="TextBox 4">
            <a:extLst>
              <a:ext uri="{FF2B5EF4-FFF2-40B4-BE49-F238E27FC236}">
                <a16:creationId xmlns:a16="http://schemas.microsoft.com/office/drawing/2014/main" id="{0730EDA3-04BF-8998-6644-C4FB65CFD36E}"/>
              </a:ext>
            </a:extLst>
          </p:cNvPr>
          <p:cNvSpPr txBox="1">
            <a:spLocks noChangeArrowheads="1"/>
          </p:cNvSpPr>
          <p:nvPr/>
        </p:nvSpPr>
        <p:spPr bwMode="auto">
          <a:xfrm>
            <a:off x="578508" y="2026597"/>
            <a:ext cx="3413126" cy="432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ts val="2250"/>
              </a:lnSpc>
              <a:spcBef>
                <a:spcPct val="0"/>
              </a:spcBef>
              <a:spcAft>
                <a:spcPts val="750"/>
              </a:spcAft>
              <a:buClrTx/>
              <a:buSzTx/>
              <a:buNone/>
            </a:pPr>
            <a:r>
              <a:rPr lang="en-US" altLang="en-US" sz="2400" b="1" dirty="0">
                <a:latin typeface="Univers LT 45 Light" panose="02000403030000020003" pitchFamily="2" charset="0"/>
              </a:rPr>
              <a:t>Demand uncertainty is painful</a:t>
            </a:r>
          </a:p>
          <a:p>
            <a:pPr>
              <a:lnSpc>
                <a:spcPts val="2250"/>
              </a:lnSpc>
              <a:spcBef>
                <a:spcPct val="0"/>
              </a:spcBef>
              <a:buClrTx/>
              <a:buSzTx/>
              <a:buNone/>
            </a:pPr>
            <a:r>
              <a:rPr lang="en-US" altLang="en-US" sz="2400" dirty="0">
                <a:latin typeface="Univers LT 45 Light" panose="02000403030000020003" pitchFamily="2" charset="0"/>
              </a:rPr>
              <a:t>Demand uncertainty makes managing supply chains challenging</a:t>
            </a:r>
          </a:p>
          <a:p>
            <a:pPr>
              <a:lnSpc>
                <a:spcPts val="2250"/>
              </a:lnSpc>
              <a:spcBef>
                <a:spcPct val="0"/>
              </a:spcBef>
              <a:buClrTx/>
              <a:buSzTx/>
              <a:buNone/>
            </a:pPr>
            <a:endParaRPr lang="en-US" altLang="en-US" sz="2400" dirty="0">
              <a:latin typeface="Univers LT 45 Light" panose="02000403030000020003" pitchFamily="2" charset="0"/>
            </a:endParaRPr>
          </a:p>
          <a:p>
            <a:pPr>
              <a:lnSpc>
                <a:spcPts val="2250"/>
              </a:lnSpc>
              <a:spcBef>
                <a:spcPct val="0"/>
              </a:spcBef>
              <a:buClrTx/>
              <a:buSzTx/>
              <a:buNone/>
            </a:pPr>
            <a:endParaRPr lang="en-US" altLang="en-US" sz="2400" dirty="0">
              <a:latin typeface="Univers LT 45 Light" panose="02000403030000020003" pitchFamily="2" charset="0"/>
            </a:endParaRPr>
          </a:p>
          <a:p>
            <a:pPr>
              <a:lnSpc>
                <a:spcPts val="2250"/>
              </a:lnSpc>
              <a:spcBef>
                <a:spcPct val="0"/>
              </a:spcBef>
              <a:buClrTx/>
              <a:buSzTx/>
              <a:buNone/>
            </a:pPr>
            <a:endParaRPr lang="en-US" altLang="en-US" sz="2400" dirty="0">
              <a:latin typeface="Univers LT 45 Light" panose="02000403030000020003" pitchFamily="2" charset="0"/>
            </a:endParaRPr>
          </a:p>
          <a:p>
            <a:pPr>
              <a:lnSpc>
                <a:spcPts val="2250"/>
              </a:lnSpc>
              <a:spcBef>
                <a:spcPct val="0"/>
              </a:spcBef>
              <a:buClrTx/>
              <a:buSzTx/>
              <a:buNone/>
            </a:pPr>
            <a:r>
              <a:rPr lang="en-US" altLang="en-US" sz="2400" dirty="0">
                <a:latin typeface="Univers LT 45 Light" panose="02000403030000020003" pitchFamily="2" charset="0"/>
              </a:rPr>
              <a:t>Information distortion grows as move up supply chain away from end customer </a:t>
            </a:r>
            <a:br>
              <a:rPr lang="en-US" altLang="en-US" sz="2400" dirty="0">
                <a:latin typeface="Univers LT 45 Light" panose="02000403030000020003" pitchFamily="2" charset="0"/>
              </a:rPr>
            </a:br>
            <a:r>
              <a:rPr lang="en-US" altLang="en-US" sz="2400" dirty="0">
                <a:latin typeface="Univers LT 45 Light" panose="02000403030000020003" pitchFamily="2" charset="0"/>
              </a:rPr>
              <a:t>[Bullwhip Effect]</a:t>
            </a:r>
          </a:p>
        </p:txBody>
      </p:sp>
      <p:cxnSp>
        <p:nvCxnSpPr>
          <p:cNvPr id="9" name="Straight Connector 11">
            <a:extLst>
              <a:ext uri="{FF2B5EF4-FFF2-40B4-BE49-F238E27FC236}">
                <a16:creationId xmlns:a16="http://schemas.microsoft.com/office/drawing/2014/main" id="{DEA676F6-574E-C6F7-3FF2-A68D8DBD590C}"/>
              </a:ext>
            </a:extLst>
          </p:cNvPr>
          <p:cNvCxnSpPr>
            <a:cxnSpLocks noChangeShapeType="1"/>
          </p:cNvCxnSpPr>
          <p:nvPr/>
        </p:nvCxnSpPr>
        <p:spPr bwMode="auto">
          <a:xfrm>
            <a:off x="578508" y="2664449"/>
            <a:ext cx="3219051"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22" name="TextBox 5">
            <a:extLst>
              <a:ext uri="{FF2B5EF4-FFF2-40B4-BE49-F238E27FC236}">
                <a16:creationId xmlns:a16="http://schemas.microsoft.com/office/drawing/2014/main" id="{CC403295-8D17-8E97-0328-8A96BC396E4D}"/>
              </a:ext>
            </a:extLst>
          </p:cNvPr>
          <p:cNvSpPr txBox="1">
            <a:spLocks noChangeArrowheads="1"/>
          </p:cNvSpPr>
          <p:nvPr/>
        </p:nvSpPr>
        <p:spPr bwMode="auto">
          <a:xfrm>
            <a:off x="4209006" y="2321549"/>
            <a:ext cx="4813695" cy="255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a:lnSpc>
                <a:spcPts val="2250"/>
              </a:lnSpc>
              <a:spcBef>
                <a:spcPct val="0"/>
              </a:spcBef>
              <a:spcAft>
                <a:spcPts val="750"/>
              </a:spcAft>
              <a:buClrTx/>
              <a:buSzTx/>
              <a:buNone/>
            </a:pPr>
            <a:r>
              <a:rPr lang="en-US" altLang="en-US" sz="2400" b="1" dirty="0">
                <a:latin typeface="Univers LT 45 Light" panose="02000403030000020003" pitchFamily="2" charset="0"/>
              </a:rPr>
              <a:t>Proper actions mitigate pain</a:t>
            </a:r>
          </a:p>
          <a:p>
            <a:pPr>
              <a:lnSpc>
                <a:spcPts val="2250"/>
              </a:lnSpc>
              <a:spcBef>
                <a:spcPct val="0"/>
              </a:spcBef>
              <a:buClrTx/>
              <a:buSzTx/>
              <a:buNone/>
            </a:pPr>
            <a:r>
              <a:rPr lang="en-US" altLang="en-US" sz="2400" dirty="0">
                <a:latin typeface="Univers LT 45 Light" panose="02000403030000020003" pitchFamily="2" charset="0"/>
              </a:rPr>
              <a:t>Make intelligent gambles using critical-ratio approach, which </a:t>
            </a:r>
            <a:br>
              <a:rPr lang="en-US" altLang="en-US" sz="2400" dirty="0">
                <a:latin typeface="Univers LT 45 Light" panose="02000403030000020003" pitchFamily="2" charset="0"/>
              </a:rPr>
            </a:br>
            <a:r>
              <a:rPr lang="en-US" altLang="en-US" sz="2400" dirty="0">
                <a:latin typeface="Univers LT 45 Light" panose="02000403030000020003" pitchFamily="2" charset="0"/>
              </a:rPr>
              <a:t>takes into account</a:t>
            </a:r>
          </a:p>
          <a:p>
            <a:pPr marL="342900" indent="-342900">
              <a:lnSpc>
                <a:spcPts val="2250"/>
              </a:lnSpc>
              <a:spcBef>
                <a:spcPct val="0"/>
              </a:spcBef>
              <a:buClrTx/>
              <a:buSzTx/>
            </a:pPr>
            <a:r>
              <a:rPr lang="en-US" altLang="en-US" sz="2400" dirty="0">
                <a:latin typeface="Univers LT 45 Light" panose="02000403030000020003" pitchFamily="2" charset="0"/>
              </a:rPr>
              <a:t>product economics (cost of having too much vs. too little)</a:t>
            </a:r>
          </a:p>
          <a:p>
            <a:pPr marL="342900" indent="-342900">
              <a:lnSpc>
                <a:spcPts val="2250"/>
              </a:lnSpc>
              <a:spcBef>
                <a:spcPct val="0"/>
              </a:spcBef>
              <a:buClrTx/>
              <a:buSzTx/>
            </a:pPr>
            <a:r>
              <a:rPr lang="en-US" altLang="en-US" sz="2400" dirty="0">
                <a:latin typeface="Univers LT 45 Light" panose="02000403030000020003" pitchFamily="2" charset="0"/>
              </a:rPr>
              <a:t>degree of uncertainty in </a:t>
            </a:r>
          </a:p>
          <a:p>
            <a:pPr>
              <a:lnSpc>
                <a:spcPts val="2250"/>
              </a:lnSpc>
              <a:spcBef>
                <a:spcPct val="0"/>
              </a:spcBef>
              <a:buClrTx/>
              <a:buSzTx/>
              <a:buNone/>
            </a:pPr>
            <a:r>
              <a:rPr lang="en-US" altLang="en-US" sz="2400" dirty="0">
                <a:latin typeface="Univers LT 45 Light" panose="02000403030000020003" pitchFamily="2" charset="0"/>
              </a:rPr>
              <a:t>  demand forecast</a:t>
            </a:r>
          </a:p>
        </p:txBody>
      </p:sp>
      <p:cxnSp>
        <p:nvCxnSpPr>
          <p:cNvPr id="23" name="Straight Connector 22">
            <a:extLst>
              <a:ext uri="{FF2B5EF4-FFF2-40B4-BE49-F238E27FC236}">
                <a16:creationId xmlns:a16="http://schemas.microsoft.com/office/drawing/2014/main" id="{EC761FA3-0A38-3803-B404-47AFE1FBDE79}"/>
              </a:ext>
            </a:extLst>
          </p:cNvPr>
          <p:cNvCxnSpPr>
            <a:cxnSpLocks noChangeShapeType="1"/>
          </p:cNvCxnSpPr>
          <p:nvPr/>
        </p:nvCxnSpPr>
        <p:spPr bwMode="auto">
          <a:xfrm>
            <a:off x="3770546" y="2664890"/>
            <a:ext cx="5244719" cy="4233"/>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49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2" end="2"/>
                                            </p:txEl>
                                          </p:spTgt>
                                        </p:tgtEl>
                                        <p:attrNameLst>
                                          <p:attrName>style.visibility</p:attrName>
                                        </p:attrNameLst>
                                      </p:cBhvr>
                                      <p:to>
                                        <p:strVal val="visible"/>
                                      </p:to>
                                    </p:set>
                                    <p:animEffect transition="in" filter="fade">
                                      <p:cBhvr>
                                        <p:cTn id="10" dur="500"/>
                                        <p:tgtEl>
                                          <p:spTgt spid="2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animEffect transition="in" filter="fade">
                                      <p:cBhvr>
                                        <p:cTn id="13" dur="500"/>
                                        <p:tgtEl>
                                          <p:spTgt spid="2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4" end="4"/>
                                            </p:txEl>
                                          </p:spTgt>
                                        </p:tgtEl>
                                        <p:attrNameLst>
                                          <p:attrName>style.visibility</p:attrName>
                                        </p:attrNameLst>
                                      </p:cBhvr>
                                      <p:to>
                                        <p:strVal val="visible"/>
                                      </p:to>
                                    </p:set>
                                    <p:animEffect transition="in" filter="fade">
                                      <p:cBhvr>
                                        <p:cTn id="16" dur="500"/>
                                        <p:tgtEl>
                                          <p:spTgt spid="2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
            <a:extLst>
              <a:ext uri="{FF2B5EF4-FFF2-40B4-BE49-F238E27FC236}">
                <a16:creationId xmlns:a16="http://schemas.microsoft.com/office/drawing/2014/main" id="{78BB5BBD-7FF2-29DF-9961-83199966FF33}"/>
              </a:ext>
            </a:extLst>
          </p:cNvPr>
          <p:cNvSpPr txBox="1">
            <a:spLocks noChangeArrowheads="1"/>
          </p:cNvSpPr>
          <p:nvPr/>
        </p:nvSpPr>
        <p:spPr bwMode="auto">
          <a:xfrm>
            <a:off x="463798" y="995930"/>
            <a:ext cx="8438902" cy="88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lvl="0" eaLnBrk="0" fontAlgn="base" hangingPunct="0">
              <a:lnSpc>
                <a:spcPct val="80000"/>
              </a:lnSpc>
              <a:spcBef>
                <a:spcPct val="0"/>
              </a:spcBef>
              <a:spcAft>
                <a:spcPct val="0"/>
              </a:spcAft>
              <a:defRPr/>
            </a:pPr>
            <a:r>
              <a:rPr lang="en-US" sz="3200" b="1" dirty="0">
                <a:latin typeface="Univers LT 45 Light" panose="02000403030000020003" pitchFamily="2" charset="0"/>
              </a:rPr>
              <a:t>Mitigating pain caused by variability – Risk pooling / economies of scale</a:t>
            </a:r>
            <a:endParaRPr kumimoji="0" lang="en-US" sz="3200" b="1" i="0" u="none" strike="noStrike" kern="1200" cap="none" spc="0" normalizeH="0" baseline="0" noProof="0" dirty="0">
              <a:ln>
                <a:noFill/>
              </a:ln>
              <a:effectLst/>
              <a:uLnTx/>
              <a:uFillTx/>
              <a:latin typeface="Univers LT 45 Light" panose="02000403030000020003" pitchFamily="2" charset="0"/>
            </a:endParaRPr>
          </a:p>
        </p:txBody>
      </p:sp>
      <p:sp>
        <p:nvSpPr>
          <p:cNvPr id="11" name="TextBox 4">
            <a:extLst>
              <a:ext uri="{FF2B5EF4-FFF2-40B4-BE49-F238E27FC236}">
                <a16:creationId xmlns:a16="http://schemas.microsoft.com/office/drawing/2014/main" id="{18F61A4A-4FAE-3056-5185-FFC6CCFEAB08}"/>
              </a:ext>
            </a:extLst>
          </p:cNvPr>
          <p:cNvSpPr txBox="1">
            <a:spLocks noChangeArrowheads="1"/>
          </p:cNvSpPr>
          <p:nvPr/>
        </p:nvSpPr>
        <p:spPr bwMode="auto">
          <a:xfrm>
            <a:off x="1000730" y="3828190"/>
            <a:ext cx="3579239" cy="277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lnSpc>
                <a:spcPts val="1875"/>
              </a:lnSpc>
              <a:spcBef>
                <a:spcPct val="0"/>
              </a:spcBef>
              <a:buClrTx/>
              <a:buSzTx/>
              <a:buNone/>
              <a:defRPr/>
            </a:pPr>
            <a:r>
              <a:rPr lang="en-US" altLang="en-US" sz="1650" b="1" dirty="0">
                <a:solidFill>
                  <a:srgbClr val="000000"/>
                </a:solidFill>
                <a:latin typeface="Univers LT 45 Light" panose="02000403030000020003" pitchFamily="2" charset="0"/>
              </a:rPr>
              <a:t>Supply Chain Application</a:t>
            </a:r>
          </a:p>
          <a:p>
            <a:pPr defTabSz="685800">
              <a:lnSpc>
                <a:spcPts val="1875"/>
              </a:lnSpc>
              <a:spcBef>
                <a:spcPct val="0"/>
              </a:spcBef>
              <a:buClrTx/>
              <a:buSzTx/>
              <a:buNone/>
              <a:defRPr/>
            </a:pPr>
            <a:r>
              <a:rPr lang="en-US" altLang="en-US" sz="1650" dirty="0">
                <a:solidFill>
                  <a:srgbClr val="000000"/>
                </a:solidFill>
                <a:latin typeface="Univers LT 45 Light" panose="02000403030000020003" pitchFamily="2" charset="0"/>
              </a:rPr>
              <a:t>Produce generic subassembly and delay differentiation (postponement)</a:t>
            </a:r>
          </a:p>
          <a:p>
            <a:pPr defTabSz="685800">
              <a:lnSpc>
                <a:spcPts val="1875"/>
              </a:lnSpc>
              <a:spcBef>
                <a:spcPct val="0"/>
              </a:spcBef>
              <a:buClrTx/>
              <a:buSzTx/>
              <a:buNone/>
              <a:defRPr/>
            </a:pPr>
            <a:endParaRPr lang="en-US" altLang="en-US" sz="1650" dirty="0">
              <a:solidFill>
                <a:srgbClr val="000000"/>
              </a:solidFill>
              <a:latin typeface="Univers LT 45 Light" panose="02000403030000020003" pitchFamily="2" charset="0"/>
            </a:endParaRPr>
          </a:p>
          <a:p>
            <a:pPr defTabSz="685800">
              <a:lnSpc>
                <a:spcPts val="1875"/>
              </a:lnSpc>
              <a:spcBef>
                <a:spcPct val="0"/>
              </a:spcBef>
              <a:buClrTx/>
              <a:buSzTx/>
              <a:buNone/>
              <a:defRPr/>
            </a:pPr>
            <a:r>
              <a:rPr lang="en-US" altLang="en-US" sz="1650" dirty="0">
                <a:solidFill>
                  <a:srgbClr val="000000"/>
                </a:solidFill>
                <a:latin typeface="Univers LT 45 Light" panose="02000403030000020003" pitchFamily="2" charset="0"/>
              </a:rPr>
              <a:t>Avoids situation encountered with dedicated products where</a:t>
            </a:r>
          </a:p>
          <a:p>
            <a:pPr marL="285750" indent="-285750" defTabSz="685800">
              <a:lnSpc>
                <a:spcPts val="1875"/>
              </a:lnSpc>
              <a:spcBef>
                <a:spcPct val="0"/>
              </a:spcBef>
              <a:buClrTx/>
              <a:buSzTx/>
              <a:defRPr/>
            </a:pPr>
            <a:r>
              <a:rPr lang="en-US" altLang="en-US" sz="1650" dirty="0">
                <a:solidFill>
                  <a:srgbClr val="000000"/>
                </a:solidFill>
                <a:latin typeface="Univers LT 45 Light" panose="02000403030000020003" pitchFamily="2" charset="0"/>
              </a:rPr>
              <a:t>Have too much of one product </a:t>
            </a:r>
          </a:p>
          <a:p>
            <a:pPr defTabSz="685800">
              <a:lnSpc>
                <a:spcPts val="1875"/>
              </a:lnSpc>
              <a:spcBef>
                <a:spcPct val="0"/>
              </a:spcBef>
              <a:buClrTx/>
              <a:buSzTx/>
              <a:buNone/>
              <a:defRPr/>
            </a:pPr>
            <a:r>
              <a:rPr lang="en-US" altLang="en-US" sz="1650" dirty="0">
                <a:solidFill>
                  <a:srgbClr val="000000"/>
                </a:solidFill>
                <a:latin typeface="Univers LT 45 Light" panose="02000403030000020003" pitchFamily="2" charset="0"/>
              </a:rPr>
              <a:t>  (e.g., brown-fabric garments)</a:t>
            </a:r>
          </a:p>
          <a:p>
            <a:pPr marL="285750" indent="-285750" defTabSz="685800">
              <a:lnSpc>
                <a:spcPts val="1875"/>
              </a:lnSpc>
              <a:spcBef>
                <a:spcPct val="0"/>
              </a:spcBef>
              <a:buClrTx/>
              <a:buSzTx/>
              <a:defRPr/>
            </a:pPr>
            <a:r>
              <a:rPr lang="en-US" altLang="en-US" sz="1650" dirty="0">
                <a:solidFill>
                  <a:srgbClr val="000000"/>
                </a:solidFill>
                <a:latin typeface="Univers LT 45 Light" panose="02000403030000020003" pitchFamily="2" charset="0"/>
              </a:rPr>
              <a:t>Run out of other product </a:t>
            </a:r>
          </a:p>
          <a:p>
            <a:pPr defTabSz="685800">
              <a:lnSpc>
                <a:spcPts val="1875"/>
              </a:lnSpc>
              <a:spcBef>
                <a:spcPct val="0"/>
              </a:spcBef>
              <a:buClrTx/>
              <a:buSzTx/>
              <a:buNone/>
              <a:defRPr/>
            </a:pPr>
            <a:r>
              <a:rPr lang="en-US" altLang="en-US" sz="1650" dirty="0">
                <a:solidFill>
                  <a:srgbClr val="000000"/>
                </a:solidFill>
                <a:latin typeface="Univers LT 45 Light" panose="02000403030000020003" pitchFamily="2" charset="0"/>
              </a:rPr>
              <a:t>  (e.g., orange-fabric garments)</a:t>
            </a:r>
          </a:p>
          <a:p>
            <a:pPr defTabSz="685800">
              <a:lnSpc>
                <a:spcPts val="1875"/>
              </a:lnSpc>
              <a:spcBef>
                <a:spcPct val="0"/>
              </a:spcBef>
              <a:buClrTx/>
              <a:buSzTx/>
              <a:buNone/>
              <a:defRPr/>
            </a:pPr>
            <a:endParaRPr lang="en-US" altLang="en-US" sz="1650" b="1" dirty="0">
              <a:solidFill>
                <a:srgbClr val="000000"/>
              </a:solidFill>
              <a:latin typeface="Univers LT 45 Light" panose="02000403030000020003" pitchFamily="2" charset="0"/>
            </a:endParaRPr>
          </a:p>
        </p:txBody>
      </p:sp>
      <p:sp>
        <p:nvSpPr>
          <p:cNvPr id="12" name="Rectangle 8">
            <a:extLst>
              <a:ext uri="{FF2B5EF4-FFF2-40B4-BE49-F238E27FC236}">
                <a16:creationId xmlns:a16="http://schemas.microsoft.com/office/drawing/2014/main" id="{C3B9A505-420C-33E9-7FC0-8714F9FC1241}"/>
              </a:ext>
            </a:extLst>
          </p:cNvPr>
          <p:cNvSpPr>
            <a:spLocks noChangeArrowheads="1"/>
          </p:cNvSpPr>
          <p:nvPr/>
        </p:nvSpPr>
        <p:spPr bwMode="auto">
          <a:xfrm>
            <a:off x="965783" y="3796441"/>
            <a:ext cx="3500788" cy="2644819"/>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spcBef>
                <a:spcPct val="0"/>
              </a:spcBef>
              <a:buClrTx/>
              <a:buSzTx/>
              <a:buNone/>
              <a:defRPr/>
            </a:pPr>
            <a:endParaRPr lang="en-US" altLang="en-US" sz="2100">
              <a:solidFill>
                <a:srgbClr val="000000"/>
              </a:solidFill>
              <a:latin typeface="Univers LT 45 Light" panose="02000403030000020003" pitchFamily="2" charset="0"/>
            </a:endParaRPr>
          </a:p>
        </p:txBody>
      </p:sp>
      <p:sp>
        <p:nvSpPr>
          <p:cNvPr id="14" name="TextBox 4">
            <a:extLst>
              <a:ext uri="{FF2B5EF4-FFF2-40B4-BE49-F238E27FC236}">
                <a16:creationId xmlns:a16="http://schemas.microsoft.com/office/drawing/2014/main" id="{D1ED2368-CAA4-5C5C-1819-BBA6EFDB5BE6}"/>
              </a:ext>
            </a:extLst>
          </p:cNvPr>
          <p:cNvSpPr txBox="1">
            <a:spLocks noChangeArrowheads="1"/>
          </p:cNvSpPr>
          <p:nvPr/>
        </p:nvSpPr>
        <p:spPr bwMode="auto">
          <a:xfrm>
            <a:off x="4735314" y="3828190"/>
            <a:ext cx="3610054" cy="228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lnSpc>
                <a:spcPts val="1875"/>
              </a:lnSpc>
              <a:spcBef>
                <a:spcPct val="0"/>
              </a:spcBef>
              <a:buClrTx/>
              <a:buSzTx/>
              <a:buNone/>
              <a:defRPr/>
            </a:pPr>
            <a:r>
              <a:rPr lang="en-US" altLang="en-US" sz="1650" b="1" dirty="0">
                <a:solidFill>
                  <a:srgbClr val="000000"/>
                </a:solidFill>
                <a:latin typeface="Univers LT 45 Light" panose="02000403030000020003" pitchFamily="2" charset="0"/>
              </a:rPr>
              <a:t>Services Application</a:t>
            </a:r>
          </a:p>
          <a:p>
            <a:pPr defTabSz="685800">
              <a:lnSpc>
                <a:spcPts val="1875"/>
              </a:lnSpc>
              <a:spcBef>
                <a:spcPct val="0"/>
              </a:spcBef>
              <a:buClrTx/>
              <a:buSzTx/>
              <a:buNone/>
              <a:defRPr/>
            </a:pPr>
            <a:r>
              <a:rPr lang="en-US" altLang="en-US" sz="1650" dirty="0">
                <a:solidFill>
                  <a:srgbClr val="000000"/>
                </a:solidFill>
                <a:latin typeface="Univers LT 45 Light" panose="02000403030000020003" pitchFamily="2" charset="0"/>
              </a:rPr>
              <a:t>Pool/combine service facilities and have customers arrive to consolidated system</a:t>
            </a:r>
          </a:p>
          <a:p>
            <a:pPr defTabSz="685800">
              <a:lnSpc>
                <a:spcPts val="1875"/>
              </a:lnSpc>
              <a:spcBef>
                <a:spcPct val="0"/>
              </a:spcBef>
              <a:buClrTx/>
              <a:buSzTx/>
              <a:buNone/>
              <a:defRPr/>
            </a:pPr>
            <a:endParaRPr lang="en-US" altLang="en-US" sz="1650" dirty="0">
              <a:solidFill>
                <a:srgbClr val="000000"/>
              </a:solidFill>
              <a:latin typeface="Univers LT 45 Light" panose="02000403030000020003" pitchFamily="2" charset="0"/>
            </a:endParaRPr>
          </a:p>
          <a:p>
            <a:pPr defTabSz="685800">
              <a:lnSpc>
                <a:spcPts val="1875"/>
              </a:lnSpc>
              <a:spcBef>
                <a:spcPct val="0"/>
              </a:spcBef>
              <a:buClrTx/>
              <a:buSzTx/>
              <a:buNone/>
              <a:defRPr/>
            </a:pPr>
            <a:r>
              <a:rPr lang="en-US" altLang="en-US" sz="1650" dirty="0">
                <a:solidFill>
                  <a:srgbClr val="000000"/>
                </a:solidFill>
                <a:latin typeface="Univers LT 45 Light" panose="02000403030000020003" pitchFamily="2" charset="0"/>
              </a:rPr>
              <a:t>Avoids situation encountered with independent service facilities where</a:t>
            </a:r>
          </a:p>
          <a:p>
            <a:pPr marL="285750" indent="-285750" defTabSz="685800">
              <a:lnSpc>
                <a:spcPts val="1875"/>
              </a:lnSpc>
              <a:spcBef>
                <a:spcPct val="0"/>
              </a:spcBef>
              <a:buClrTx/>
              <a:buSzTx/>
              <a:defRPr/>
            </a:pPr>
            <a:r>
              <a:rPr lang="en-US" altLang="en-US" sz="1650" dirty="0">
                <a:solidFill>
                  <a:srgbClr val="000000"/>
                </a:solidFill>
                <a:latin typeface="Univers LT 45 Light" panose="02000403030000020003" pitchFamily="2" charset="0"/>
              </a:rPr>
              <a:t>One service facility is overloaded</a:t>
            </a:r>
          </a:p>
          <a:p>
            <a:pPr marL="285750" indent="-285750" defTabSz="685800">
              <a:lnSpc>
                <a:spcPts val="1875"/>
              </a:lnSpc>
              <a:spcBef>
                <a:spcPct val="0"/>
              </a:spcBef>
              <a:buClrTx/>
              <a:buSzTx/>
              <a:defRPr/>
            </a:pPr>
            <a:r>
              <a:rPr lang="en-US" altLang="en-US" sz="1650" dirty="0">
                <a:solidFill>
                  <a:srgbClr val="000000"/>
                </a:solidFill>
                <a:latin typeface="Univers LT 45 Light" panose="02000403030000020003" pitchFamily="2" charset="0"/>
              </a:rPr>
              <a:t>Other service facility is idle</a:t>
            </a:r>
          </a:p>
        </p:txBody>
      </p:sp>
      <p:sp>
        <p:nvSpPr>
          <p:cNvPr id="15" name="Rectangle 9">
            <a:extLst>
              <a:ext uri="{FF2B5EF4-FFF2-40B4-BE49-F238E27FC236}">
                <a16:creationId xmlns:a16="http://schemas.microsoft.com/office/drawing/2014/main" id="{267BB8DB-4408-9B63-F51B-8846AF71B690}"/>
              </a:ext>
            </a:extLst>
          </p:cNvPr>
          <p:cNvSpPr>
            <a:spLocks noChangeArrowheads="1"/>
          </p:cNvSpPr>
          <p:nvPr/>
        </p:nvSpPr>
        <p:spPr bwMode="auto">
          <a:xfrm>
            <a:off x="4657595" y="3796521"/>
            <a:ext cx="3610147" cy="2644739"/>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spcBef>
                <a:spcPct val="0"/>
              </a:spcBef>
              <a:buClrTx/>
              <a:buSzTx/>
              <a:buNone/>
              <a:defRPr/>
            </a:pPr>
            <a:endParaRPr lang="en-US" altLang="en-US" sz="2100">
              <a:solidFill>
                <a:srgbClr val="000000"/>
              </a:solidFill>
              <a:latin typeface="Univers LT 45 Light" panose="02000403030000020003" pitchFamily="2" charset="0"/>
            </a:endParaRPr>
          </a:p>
        </p:txBody>
      </p:sp>
      <p:grpSp>
        <p:nvGrpSpPr>
          <p:cNvPr id="16" name="Group 20">
            <a:extLst>
              <a:ext uri="{FF2B5EF4-FFF2-40B4-BE49-F238E27FC236}">
                <a16:creationId xmlns:a16="http://schemas.microsoft.com/office/drawing/2014/main" id="{00C5708F-DA96-565B-64EA-CFACF5F539D0}"/>
              </a:ext>
            </a:extLst>
          </p:cNvPr>
          <p:cNvGrpSpPr>
            <a:grpSpLocks/>
          </p:cNvGrpSpPr>
          <p:nvPr/>
        </p:nvGrpSpPr>
        <p:grpSpPr bwMode="auto">
          <a:xfrm>
            <a:off x="1311357" y="2341807"/>
            <a:ext cx="6446835" cy="1554272"/>
            <a:chOff x="1053686" y="1216825"/>
            <a:chExt cx="6924454" cy="2074097"/>
          </a:xfrm>
        </p:grpSpPr>
        <p:sp>
          <p:nvSpPr>
            <p:cNvPr id="17" name="TextBox 4">
              <a:extLst>
                <a:ext uri="{FF2B5EF4-FFF2-40B4-BE49-F238E27FC236}">
                  <a16:creationId xmlns:a16="http://schemas.microsoft.com/office/drawing/2014/main" id="{DEBC360B-BF3A-AE98-0014-F0F0FE2120E8}"/>
                </a:ext>
              </a:extLst>
            </p:cNvPr>
            <p:cNvSpPr txBox="1">
              <a:spLocks noChangeArrowheads="1"/>
            </p:cNvSpPr>
            <p:nvPr/>
          </p:nvSpPr>
          <p:spPr bwMode="auto">
            <a:xfrm>
              <a:off x="1053686" y="1216825"/>
              <a:ext cx="6792003" cy="207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lnSpc>
                  <a:spcPts val="1875"/>
                </a:lnSpc>
                <a:spcBef>
                  <a:spcPct val="0"/>
                </a:spcBef>
                <a:buClrTx/>
                <a:buSzTx/>
                <a:buNone/>
                <a:defRPr/>
              </a:pPr>
              <a:r>
                <a:rPr lang="en-US" altLang="en-US" sz="1650" b="1" dirty="0">
                  <a:solidFill>
                    <a:srgbClr val="000000"/>
                  </a:solidFill>
                  <a:latin typeface="Univers LT 45 Light" panose="02000403030000020003" pitchFamily="2" charset="0"/>
                </a:rPr>
                <a:t>Risk Pooling:</a:t>
              </a:r>
              <a:r>
                <a:rPr lang="en-US" altLang="en-US" sz="1650" dirty="0">
                  <a:solidFill>
                    <a:srgbClr val="000000"/>
                  </a:solidFill>
                  <a:latin typeface="Univers LT 45 Light" panose="02000403030000020003" pitchFamily="2" charset="0"/>
                </a:rPr>
                <a:t> Powerful “pooling efficiencies” are obtained by taking advantage of “statistical economies of scale”:</a:t>
              </a:r>
            </a:p>
            <a:p>
              <a:pPr defTabSz="685800">
                <a:lnSpc>
                  <a:spcPts val="1875"/>
                </a:lnSpc>
                <a:spcBef>
                  <a:spcPct val="0"/>
                </a:spcBef>
                <a:buClrTx/>
                <a:buSzTx/>
                <a:buNone/>
                <a:defRPr/>
              </a:pPr>
              <a:r>
                <a:rPr lang="en-US" altLang="en-US" sz="1650" dirty="0">
                  <a:solidFill>
                    <a:srgbClr val="000000"/>
                  </a:solidFill>
                  <a:latin typeface="Univers LT 45 Light" panose="02000403030000020003" pitchFamily="2" charset="0"/>
                </a:rPr>
                <a:t>Pooling/combining variability reduces overall variability because a “high demand” realization for one product/service cancels out with a “low demand” realization of another</a:t>
              </a:r>
            </a:p>
          </p:txBody>
        </p:sp>
        <p:sp>
          <p:nvSpPr>
            <p:cNvPr id="18" name="Rectangle 10">
              <a:extLst>
                <a:ext uri="{FF2B5EF4-FFF2-40B4-BE49-F238E27FC236}">
                  <a16:creationId xmlns:a16="http://schemas.microsoft.com/office/drawing/2014/main" id="{44796240-E9BE-6328-76A7-D507140A2DE4}"/>
                </a:ext>
              </a:extLst>
            </p:cNvPr>
            <p:cNvSpPr>
              <a:spLocks noChangeArrowheads="1"/>
            </p:cNvSpPr>
            <p:nvPr/>
          </p:nvSpPr>
          <p:spPr bwMode="auto">
            <a:xfrm>
              <a:off x="1074420" y="1249680"/>
              <a:ext cx="6903720" cy="166878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spcBef>
                  <a:spcPct val="0"/>
                </a:spcBef>
                <a:buClrTx/>
                <a:buSzTx/>
                <a:buNone/>
                <a:defRPr/>
              </a:pPr>
              <a:endParaRPr lang="en-US" altLang="en-US" sz="2100">
                <a:solidFill>
                  <a:srgbClr val="000000"/>
                </a:solidFill>
                <a:latin typeface="Univers LT 45 Light" panose="02000403030000020003" pitchFamily="2" charset="0"/>
              </a:endParaRPr>
            </a:p>
          </p:txBody>
        </p:sp>
      </p:grpSp>
      <p:cxnSp>
        <p:nvCxnSpPr>
          <p:cNvPr id="19" name="Elbow Connector 12">
            <a:extLst>
              <a:ext uri="{FF2B5EF4-FFF2-40B4-BE49-F238E27FC236}">
                <a16:creationId xmlns:a16="http://schemas.microsoft.com/office/drawing/2014/main" id="{E4410DEB-5692-BCF1-8EDF-CACA04DB9F8A}"/>
              </a:ext>
            </a:extLst>
          </p:cNvPr>
          <p:cNvCxnSpPr>
            <a:cxnSpLocks noChangeShapeType="1"/>
            <a:stCxn id="18" idx="2"/>
          </p:cNvCxnSpPr>
          <p:nvPr/>
        </p:nvCxnSpPr>
        <p:spPr bwMode="auto">
          <a:xfrm rot="5400000">
            <a:off x="3615239" y="2871134"/>
            <a:ext cx="183357" cy="1675020"/>
          </a:xfrm>
          <a:prstGeom prst="bentConnector2">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0" name="Elbow Connector 17">
            <a:extLst>
              <a:ext uri="{FF2B5EF4-FFF2-40B4-BE49-F238E27FC236}">
                <a16:creationId xmlns:a16="http://schemas.microsoft.com/office/drawing/2014/main" id="{DD216E16-3176-8ECF-24C0-C9F9A63CAD39}"/>
              </a:ext>
            </a:extLst>
          </p:cNvPr>
          <p:cNvCxnSpPr>
            <a:cxnSpLocks noChangeShapeType="1"/>
            <a:stCxn id="18" idx="2"/>
          </p:cNvCxnSpPr>
          <p:nvPr/>
        </p:nvCxnSpPr>
        <p:spPr bwMode="auto">
          <a:xfrm rot="16200000" flipH="1">
            <a:off x="5295210" y="2866183"/>
            <a:ext cx="183358" cy="1684924"/>
          </a:xfrm>
          <a:prstGeom prst="bentConnector2">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504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500"/>
                                        <p:tgtEl>
                                          <p:spTgt spid="11">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fade">
                                      <p:cBhvr>
                                        <p:cTn id="33" dur="500"/>
                                        <p:tgtEl>
                                          <p:spTgt spid="11">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animEffect transition="in" filter="fade">
                                      <p:cBhvr>
                                        <p:cTn id="36" dur="500"/>
                                        <p:tgtEl>
                                          <p:spTgt spid="11">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xEl>
                                              <p:pRg st="1" end="1"/>
                                            </p:txEl>
                                          </p:spTgt>
                                        </p:tgtEl>
                                        <p:attrNameLst>
                                          <p:attrName>style.visibility</p:attrName>
                                        </p:attrNameLst>
                                      </p:cBhvr>
                                      <p:to>
                                        <p:strVal val="visible"/>
                                      </p:to>
                                    </p:set>
                                    <p:animEffect transition="in" filter="fade">
                                      <p:cBhvr>
                                        <p:cTn id="47" dur="500"/>
                                        <p:tgtEl>
                                          <p:spTgt spid="14">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4">
                                            <p:txEl>
                                              <p:pRg st="3" end="3"/>
                                            </p:txEl>
                                          </p:spTgt>
                                        </p:tgtEl>
                                        <p:attrNameLst>
                                          <p:attrName>style.visibility</p:attrName>
                                        </p:attrNameLst>
                                      </p:cBhvr>
                                      <p:to>
                                        <p:strVal val="visible"/>
                                      </p:to>
                                    </p:set>
                                    <p:animEffect transition="in" filter="fade">
                                      <p:cBhvr>
                                        <p:cTn id="50" dur="500"/>
                                        <p:tgtEl>
                                          <p:spTgt spid="14">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4">
                                            <p:txEl>
                                              <p:pRg st="4" end="4"/>
                                            </p:txEl>
                                          </p:spTgt>
                                        </p:tgtEl>
                                        <p:attrNameLst>
                                          <p:attrName>style.visibility</p:attrName>
                                        </p:attrNameLst>
                                      </p:cBhvr>
                                      <p:to>
                                        <p:strVal val="visible"/>
                                      </p:to>
                                    </p:set>
                                    <p:animEffect transition="in" filter="fade">
                                      <p:cBhvr>
                                        <p:cTn id="53" dur="500"/>
                                        <p:tgtEl>
                                          <p:spTgt spid="14">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xEl>
                                              <p:pRg st="5" end="5"/>
                                            </p:txEl>
                                          </p:spTgt>
                                        </p:tgtEl>
                                        <p:attrNameLst>
                                          <p:attrName>style.visibility</p:attrName>
                                        </p:attrNameLst>
                                      </p:cBhvr>
                                      <p:to>
                                        <p:strVal val="visible"/>
                                      </p:to>
                                    </p:set>
                                    <p:animEffect transition="in" filter="fade">
                                      <p:cBhvr>
                                        <p:cTn id="56"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
            <a:extLst>
              <a:ext uri="{FF2B5EF4-FFF2-40B4-BE49-F238E27FC236}">
                <a16:creationId xmlns:a16="http://schemas.microsoft.com/office/drawing/2014/main" id="{78BB5BBD-7FF2-29DF-9961-83199966FF33}"/>
              </a:ext>
            </a:extLst>
          </p:cNvPr>
          <p:cNvSpPr txBox="1">
            <a:spLocks noChangeArrowheads="1"/>
          </p:cNvSpPr>
          <p:nvPr/>
        </p:nvSpPr>
        <p:spPr bwMode="auto">
          <a:xfrm>
            <a:off x="463798" y="604044"/>
            <a:ext cx="8438902" cy="127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lvl="0" eaLnBrk="0" fontAlgn="base" hangingPunct="0">
              <a:lnSpc>
                <a:spcPct val="80000"/>
              </a:lnSpc>
              <a:spcBef>
                <a:spcPct val="0"/>
              </a:spcBef>
              <a:spcAft>
                <a:spcPct val="0"/>
              </a:spcAft>
              <a:defRPr/>
            </a:pPr>
            <a:r>
              <a:rPr lang="en-US" sz="3200" b="1" dirty="0">
                <a:latin typeface="Univers LT 45 Light" panose="02000403030000020003" pitchFamily="2" charset="0"/>
              </a:rPr>
              <a:t>Innovation in how services/products </a:t>
            </a:r>
            <a:br>
              <a:rPr lang="en-US" sz="3200" b="1" dirty="0">
                <a:latin typeface="Univers LT 45 Light" panose="02000403030000020003" pitchFamily="2" charset="0"/>
              </a:rPr>
            </a:br>
            <a:r>
              <a:rPr lang="en-US" sz="3200" b="1" dirty="0">
                <a:latin typeface="Univers LT 45 Light" panose="02000403030000020003" pitchFamily="2" charset="0"/>
              </a:rPr>
              <a:t>are delivered creates value and enables new business models</a:t>
            </a:r>
            <a:endParaRPr kumimoji="0" lang="en-US" sz="3200" b="1" i="0" u="none" strike="noStrike" kern="1200" cap="none" spc="0" normalizeH="0" baseline="0" noProof="0" dirty="0">
              <a:ln>
                <a:noFill/>
              </a:ln>
              <a:effectLst/>
              <a:uLnTx/>
              <a:uFillTx/>
              <a:latin typeface="Univers LT 45 Light" panose="02000403030000020003" pitchFamily="2" charset="0"/>
            </a:endParaRPr>
          </a:p>
        </p:txBody>
      </p:sp>
      <p:sp>
        <p:nvSpPr>
          <p:cNvPr id="5" name="TextBox 4">
            <a:extLst>
              <a:ext uri="{FF2B5EF4-FFF2-40B4-BE49-F238E27FC236}">
                <a16:creationId xmlns:a16="http://schemas.microsoft.com/office/drawing/2014/main" id="{24E1B0A4-721D-5381-5FE4-78EA7C0C74EF}"/>
              </a:ext>
            </a:extLst>
          </p:cNvPr>
          <p:cNvSpPr txBox="1">
            <a:spLocks noChangeArrowheads="1"/>
          </p:cNvSpPr>
          <p:nvPr/>
        </p:nvSpPr>
        <p:spPr bwMode="auto">
          <a:xfrm>
            <a:off x="582206" y="1883369"/>
            <a:ext cx="7763933" cy="75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lnSpc>
                <a:spcPct val="95000"/>
              </a:lnSpc>
              <a:spcBef>
                <a:spcPct val="0"/>
              </a:spcBef>
              <a:buClrTx/>
              <a:buSzTx/>
              <a:buNone/>
              <a:defRPr/>
            </a:pPr>
            <a:r>
              <a:rPr lang="en-US" altLang="en-US" sz="2250" dirty="0">
                <a:solidFill>
                  <a:srgbClr val="000000"/>
                </a:solidFill>
                <a:latin typeface="Univers LT 45 Light" panose="02000403030000020003" pitchFamily="2" charset="0"/>
              </a:rPr>
              <a:t>Innovate to create new operational model that better aligns with market needs</a:t>
            </a:r>
          </a:p>
        </p:txBody>
      </p:sp>
      <p:graphicFrame>
        <p:nvGraphicFramePr>
          <p:cNvPr id="6" name="Table 5">
            <a:extLst>
              <a:ext uri="{FF2B5EF4-FFF2-40B4-BE49-F238E27FC236}">
                <a16:creationId xmlns:a16="http://schemas.microsoft.com/office/drawing/2014/main" id="{75FA0801-5526-ACD3-9679-31449D35BC76}"/>
              </a:ext>
            </a:extLst>
          </p:cNvPr>
          <p:cNvGraphicFramePr>
            <a:graphicFrameLocks noGrp="1"/>
          </p:cNvGraphicFramePr>
          <p:nvPr>
            <p:extLst>
              <p:ext uri="{D42A27DB-BD31-4B8C-83A1-F6EECF244321}">
                <p14:modId xmlns:p14="http://schemas.microsoft.com/office/powerpoint/2010/main" val="1748250829"/>
              </p:ext>
            </p:extLst>
          </p:nvPr>
        </p:nvGraphicFramePr>
        <p:xfrm>
          <a:off x="580812" y="2688872"/>
          <a:ext cx="7834419" cy="3787140"/>
        </p:xfrm>
        <a:graphic>
          <a:graphicData uri="http://schemas.openxmlformats.org/drawingml/2006/table">
            <a:tbl>
              <a:tblPr firstRow="1" bandRow="1">
                <a:tableStyleId>{5C22544A-7EE6-4342-B048-85BDC9FD1C3A}</a:tableStyleId>
              </a:tblPr>
              <a:tblGrid>
                <a:gridCol w="2126294">
                  <a:extLst>
                    <a:ext uri="{9D8B030D-6E8A-4147-A177-3AD203B41FA5}">
                      <a16:colId xmlns:a16="http://schemas.microsoft.com/office/drawing/2014/main" val="3329607107"/>
                    </a:ext>
                  </a:extLst>
                </a:gridCol>
                <a:gridCol w="3924014">
                  <a:extLst>
                    <a:ext uri="{9D8B030D-6E8A-4147-A177-3AD203B41FA5}">
                      <a16:colId xmlns:a16="http://schemas.microsoft.com/office/drawing/2014/main" val="763445233"/>
                    </a:ext>
                  </a:extLst>
                </a:gridCol>
                <a:gridCol w="1784111">
                  <a:extLst>
                    <a:ext uri="{9D8B030D-6E8A-4147-A177-3AD203B41FA5}">
                      <a16:colId xmlns:a16="http://schemas.microsoft.com/office/drawing/2014/main" val="1621710028"/>
                    </a:ext>
                  </a:extLst>
                </a:gridCol>
              </a:tblGrid>
              <a:tr h="320040">
                <a:tc>
                  <a:txBody>
                    <a:bodyPr/>
                    <a:lstStyle/>
                    <a:p>
                      <a:r>
                        <a:rPr lang="en-US" sz="1700" dirty="0">
                          <a:solidFill>
                            <a:schemeClr val="tx1"/>
                          </a:solidFill>
                          <a:latin typeface="Univers LT 45 Light" panose="02000403030000020003" pitchFamily="2" charset="0"/>
                        </a:rPr>
                        <a:t>Market need</a:t>
                      </a:r>
                    </a:p>
                  </a:txBody>
                  <a:tcPr marL="68580" marR="68580" marT="34290" marB="3429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700" dirty="0">
                          <a:solidFill>
                            <a:schemeClr val="tx1"/>
                          </a:solidFill>
                          <a:latin typeface="Univers LT 45 Light" panose="02000403030000020003" pitchFamily="2" charset="0"/>
                        </a:rPr>
                        <a:t>Operational model</a:t>
                      </a:r>
                    </a:p>
                  </a:txBody>
                  <a:tcPr marL="68580" marR="68580" marT="34290" marB="3429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700" dirty="0">
                          <a:solidFill>
                            <a:schemeClr val="tx1"/>
                          </a:solidFill>
                          <a:latin typeface="Univers LT 45 Light" panose="02000403030000020003" pitchFamily="2" charset="0"/>
                        </a:rPr>
                        <a:t>Company</a:t>
                      </a:r>
                    </a:p>
                  </a:txBody>
                  <a:tcPr marL="68580" marR="68580" marT="34290" marB="3429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1714697"/>
                  </a:ext>
                </a:extLst>
              </a:tr>
              <a:tr h="1577340">
                <a:tc>
                  <a:txBody>
                    <a:bodyPr/>
                    <a:lstStyle/>
                    <a:p>
                      <a:r>
                        <a:rPr lang="en-US" sz="1700" dirty="0">
                          <a:solidFill>
                            <a:schemeClr val="tx1"/>
                          </a:solidFill>
                          <a:latin typeface="Univers LT 45 Light" panose="02000403030000020003" pitchFamily="2" charset="0"/>
                        </a:rPr>
                        <a:t>Specific</a:t>
                      </a:r>
                      <a:r>
                        <a:rPr lang="en-US" sz="1700" baseline="0" dirty="0">
                          <a:solidFill>
                            <a:schemeClr val="tx1"/>
                          </a:solidFill>
                          <a:latin typeface="Univers LT 45 Light" panose="02000403030000020003" pitchFamily="2" charset="0"/>
                        </a:rPr>
                        <a:t> service (e.g., hair treatment, heart surgery) for specific (e.g., lower-income) population</a:t>
                      </a:r>
                    </a:p>
                  </a:txBody>
                  <a:tcPr marL="68580" marR="68580" marT="34290" marB="34290">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962" rtl="0" eaLnBrk="1" fontAlgn="auto" latinLnBrk="0" hangingPunct="1">
                        <a:lnSpc>
                          <a:spcPct val="100000"/>
                        </a:lnSpc>
                        <a:spcBef>
                          <a:spcPts val="0"/>
                        </a:spcBef>
                        <a:spcAft>
                          <a:spcPts val="0"/>
                        </a:spcAft>
                        <a:buClrTx/>
                        <a:buSzTx/>
                        <a:buFontTx/>
                        <a:buNone/>
                        <a:tabLst/>
                        <a:defRPr/>
                      </a:pPr>
                      <a:r>
                        <a:rPr lang="en-US" sz="1700" kern="0" dirty="0">
                          <a:solidFill>
                            <a:srgbClr val="000000"/>
                          </a:solidFill>
                          <a:latin typeface="Univers LT 45 Light" panose="02000403030000020003" pitchFamily="2" charset="0"/>
                        </a:rPr>
                        <a:t>Focused operational model exploits power of rigid, well-defined processes to delivery narrow service offering at low cost</a:t>
                      </a:r>
                    </a:p>
                    <a:p>
                      <a:endParaRPr lang="en-US" sz="1700" dirty="0">
                        <a:solidFill>
                          <a:schemeClr val="tx1"/>
                        </a:solidFill>
                        <a:latin typeface="Univers LT 45 Light" panose="02000403030000020003" pitchFamily="2" charset="0"/>
                      </a:endParaRPr>
                    </a:p>
                  </a:txBody>
                  <a:tcPr marL="68580" marR="68580" marT="34290" marB="34290">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700" dirty="0">
                          <a:solidFill>
                            <a:schemeClr val="tx1"/>
                          </a:solidFill>
                          <a:latin typeface="Univers LT 45 Light" panose="02000403030000020003" pitchFamily="2" charset="0"/>
                        </a:rPr>
                        <a:t>Beleza Natural</a:t>
                      </a:r>
                    </a:p>
                    <a:p>
                      <a:r>
                        <a:rPr lang="en-US" sz="1700" dirty="0">
                          <a:solidFill>
                            <a:schemeClr val="tx1"/>
                          </a:solidFill>
                          <a:latin typeface="Univers LT 45 Light" panose="02000403030000020003" pitchFamily="2" charset="0"/>
                        </a:rPr>
                        <a:t>Narayana Heart Hospital</a:t>
                      </a:r>
                    </a:p>
                    <a:p>
                      <a:r>
                        <a:rPr lang="en-US" sz="1700" dirty="0">
                          <a:solidFill>
                            <a:schemeClr val="tx1"/>
                          </a:solidFill>
                          <a:latin typeface="Univers LT 45 Light" panose="02000403030000020003" pitchFamily="2" charset="0"/>
                        </a:rPr>
                        <a:t>Southwest</a:t>
                      </a:r>
                    </a:p>
                  </a:txBody>
                  <a:tcPr marL="68580" marR="68580" marT="34290" marB="34290">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75351433"/>
                  </a:ext>
                </a:extLst>
              </a:tr>
              <a:tr h="1325880">
                <a:tc>
                  <a:txBody>
                    <a:bodyPr/>
                    <a:lstStyle/>
                    <a:p>
                      <a:r>
                        <a:rPr lang="en-US" sz="1700" dirty="0">
                          <a:solidFill>
                            <a:schemeClr val="tx1"/>
                          </a:solidFill>
                          <a:latin typeface="Univers LT 45 Light" panose="02000403030000020003" pitchFamily="2" charset="0"/>
                        </a:rPr>
                        <a:t>Wide variety of products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962" rtl="0" eaLnBrk="1" fontAlgn="auto" latinLnBrk="0" hangingPunct="1">
                        <a:lnSpc>
                          <a:spcPct val="100000"/>
                        </a:lnSpc>
                        <a:spcBef>
                          <a:spcPts val="0"/>
                        </a:spcBef>
                        <a:spcAft>
                          <a:spcPts val="0"/>
                        </a:spcAft>
                        <a:buClrTx/>
                        <a:buSzTx/>
                        <a:buFontTx/>
                        <a:buNone/>
                        <a:tabLst/>
                        <a:defRPr/>
                      </a:pPr>
                      <a:r>
                        <a:rPr lang="en-US" altLang="en-US" sz="1700" kern="0" dirty="0">
                          <a:solidFill>
                            <a:srgbClr val="000000"/>
                          </a:solidFill>
                          <a:latin typeface="Univers LT 45 Light" panose="02000403030000020003" pitchFamily="2" charset="0"/>
                        </a:rPr>
                        <a:t>Centralized-inventory e-commerce business model takes advantage of “risk pooling,” making it economical to stock wide variety</a:t>
                      </a:r>
                      <a:br>
                        <a:rPr lang="en-US" altLang="en-US" sz="1700" kern="0" dirty="0">
                          <a:solidFill>
                            <a:srgbClr val="000000"/>
                          </a:solidFill>
                          <a:latin typeface="Univers LT 45 Light" panose="02000403030000020003" pitchFamily="2" charset="0"/>
                        </a:rPr>
                      </a:br>
                      <a:endParaRPr lang="en-US" altLang="en-US" sz="1700" kern="0" dirty="0">
                        <a:solidFill>
                          <a:srgbClr val="000000"/>
                        </a:solidFill>
                        <a:latin typeface="Univers LT 45 Light" panose="02000403030000020003" pitchFamily="2" charset="0"/>
                      </a:endParaRPr>
                    </a:p>
                    <a:p>
                      <a:pPr marL="0" marR="0" lvl="0" indent="0" algn="l" defTabSz="932962" rtl="0" eaLnBrk="1" fontAlgn="auto" latinLnBrk="0" hangingPunct="1">
                        <a:lnSpc>
                          <a:spcPct val="100000"/>
                        </a:lnSpc>
                        <a:spcBef>
                          <a:spcPts val="0"/>
                        </a:spcBef>
                        <a:spcAft>
                          <a:spcPts val="0"/>
                        </a:spcAft>
                        <a:buClrTx/>
                        <a:buSzTx/>
                        <a:buFontTx/>
                        <a:buNone/>
                        <a:tabLst/>
                        <a:defRPr/>
                      </a:pPr>
                      <a:r>
                        <a:rPr lang="en-US" altLang="en-US" sz="1700" kern="0" dirty="0">
                          <a:solidFill>
                            <a:srgbClr val="000000"/>
                          </a:solidFill>
                          <a:latin typeface="Univers LT 45 Light" panose="02000403030000020003" pitchFamily="2" charset="0"/>
                        </a:rPr>
                        <a:t>Quick response to quantify, reduce, avoid, and hedge against uncertainty</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700" dirty="0">
                          <a:solidFill>
                            <a:schemeClr val="tx1"/>
                          </a:solidFill>
                          <a:latin typeface="Univers LT 45 Light" panose="02000403030000020003" pitchFamily="2" charset="0"/>
                        </a:rPr>
                        <a:t>Amazon</a:t>
                      </a:r>
                    </a:p>
                    <a:p>
                      <a:endParaRPr lang="en-US" sz="1700" dirty="0">
                        <a:solidFill>
                          <a:schemeClr val="tx1"/>
                        </a:solidFill>
                        <a:latin typeface="Univers LT 45 Light" panose="02000403030000020003" pitchFamily="2" charset="0"/>
                      </a:endParaRPr>
                    </a:p>
                    <a:p>
                      <a:endParaRPr lang="en-US" sz="1700" dirty="0">
                        <a:solidFill>
                          <a:schemeClr val="tx1"/>
                        </a:solidFill>
                        <a:latin typeface="Univers LT 45 Light" panose="02000403030000020003" pitchFamily="2" charset="0"/>
                      </a:endParaRPr>
                    </a:p>
                    <a:p>
                      <a:br>
                        <a:rPr lang="en-US" sz="1700" dirty="0">
                          <a:solidFill>
                            <a:schemeClr val="tx1"/>
                          </a:solidFill>
                          <a:latin typeface="Univers LT 45 Light" panose="02000403030000020003" pitchFamily="2" charset="0"/>
                        </a:rPr>
                      </a:br>
                      <a:endParaRPr lang="en-US" sz="1700" dirty="0">
                        <a:solidFill>
                          <a:schemeClr val="tx1"/>
                        </a:solidFill>
                        <a:latin typeface="Univers LT 45 Light" panose="02000403030000020003" pitchFamily="2" charset="0"/>
                      </a:endParaRPr>
                    </a:p>
                    <a:p>
                      <a:r>
                        <a:rPr lang="en-US" sz="1700" dirty="0">
                          <a:solidFill>
                            <a:schemeClr val="tx1"/>
                          </a:solidFill>
                          <a:latin typeface="Univers LT 45 Light" panose="02000403030000020003" pitchFamily="2" charset="0"/>
                        </a:rPr>
                        <a:t>Obermeyer</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5527565"/>
                  </a:ext>
                </a:extLst>
              </a:tr>
            </a:tbl>
          </a:graphicData>
        </a:graphic>
      </p:graphicFrame>
    </p:spTree>
    <p:extLst>
      <p:ext uri="{BB962C8B-B14F-4D97-AF65-F5344CB8AC3E}">
        <p14:creationId xmlns:p14="http://schemas.microsoft.com/office/powerpoint/2010/main" val="1735262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
            <a:extLst>
              <a:ext uri="{FF2B5EF4-FFF2-40B4-BE49-F238E27FC236}">
                <a16:creationId xmlns:a16="http://schemas.microsoft.com/office/drawing/2014/main" id="{78BB5BBD-7FF2-29DF-9961-83199966FF33}"/>
              </a:ext>
            </a:extLst>
          </p:cNvPr>
          <p:cNvSpPr txBox="1">
            <a:spLocks noChangeArrowheads="1"/>
          </p:cNvSpPr>
          <p:nvPr/>
        </p:nvSpPr>
        <p:spPr bwMode="auto">
          <a:xfrm>
            <a:off x="463798" y="604044"/>
            <a:ext cx="8438902" cy="127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lvl="0" eaLnBrk="0" fontAlgn="base" hangingPunct="0">
              <a:lnSpc>
                <a:spcPct val="80000"/>
              </a:lnSpc>
              <a:spcBef>
                <a:spcPct val="0"/>
              </a:spcBef>
              <a:spcAft>
                <a:spcPct val="0"/>
              </a:spcAft>
              <a:defRPr/>
            </a:pPr>
            <a:r>
              <a:rPr lang="en-US" sz="3200" b="1" dirty="0">
                <a:latin typeface="Univers LT 45 Light" panose="02000403030000020003" pitchFamily="2" charset="0"/>
              </a:rPr>
              <a:t>Innovation in how services/products </a:t>
            </a:r>
            <a:br>
              <a:rPr lang="en-US" sz="3200" b="1" dirty="0">
                <a:latin typeface="Univers LT 45 Light" panose="02000403030000020003" pitchFamily="2" charset="0"/>
              </a:rPr>
            </a:br>
            <a:r>
              <a:rPr lang="en-US" sz="3200" b="1" dirty="0">
                <a:latin typeface="Univers LT 45 Light" panose="02000403030000020003" pitchFamily="2" charset="0"/>
              </a:rPr>
              <a:t>are delivered creates value and enables new business models</a:t>
            </a:r>
            <a:endParaRPr kumimoji="0" lang="en-US" sz="3200" b="1" i="0" u="none" strike="noStrike" kern="1200" cap="none" spc="0" normalizeH="0" baseline="0" noProof="0" dirty="0">
              <a:ln>
                <a:noFill/>
              </a:ln>
              <a:effectLst/>
              <a:uLnTx/>
              <a:uFillTx/>
              <a:latin typeface="Univers LT 45 Light" panose="02000403030000020003" pitchFamily="2" charset="0"/>
            </a:endParaRPr>
          </a:p>
        </p:txBody>
      </p:sp>
      <p:sp>
        <p:nvSpPr>
          <p:cNvPr id="5" name="TextBox 4">
            <a:extLst>
              <a:ext uri="{FF2B5EF4-FFF2-40B4-BE49-F238E27FC236}">
                <a16:creationId xmlns:a16="http://schemas.microsoft.com/office/drawing/2014/main" id="{24E1B0A4-721D-5381-5FE4-78EA7C0C74EF}"/>
              </a:ext>
            </a:extLst>
          </p:cNvPr>
          <p:cNvSpPr txBox="1">
            <a:spLocks noChangeArrowheads="1"/>
          </p:cNvSpPr>
          <p:nvPr/>
        </p:nvSpPr>
        <p:spPr bwMode="auto">
          <a:xfrm>
            <a:off x="582206" y="1883369"/>
            <a:ext cx="7763933" cy="75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Times New Roman" panose="02020603050405020304" pitchFamily="18" charset="0"/>
              <a:buChar char="●"/>
              <a:defRPr sz="2800">
                <a:solidFill>
                  <a:schemeClr val="tx1"/>
                </a:solidFill>
                <a:latin typeface="Times New Roman" panose="02020603050405020304" pitchFamily="18" charset="0"/>
              </a:defRPr>
            </a:lvl1pPr>
            <a:lvl2pPr marL="742950" indent="-285750">
              <a:spcBef>
                <a:spcPct val="20000"/>
              </a:spcBef>
              <a:buClr>
                <a:schemeClr val="tx1"/>
              </a:buClr>
              <a:buSzPct val="100000"/>
              <a:buFont typeface="Times New Roman" panose="02020603050405020304" pitchFamily="18" charset="0"/>
              <a:buChar char="–"/>
              <a:defRPr sz="2800">
                <a:solidFill>
                  <a:schemeClr val="tx1"/>
                </a:solidFill>
                <a:latin typeface="Times New Roman" panose="02020603050405020304" pitchFamily="18" charset="0"/>
              </a:defRPr>
            </a:lvl2pPr>
            <a:lvl3pPr marL="1143000" indent="-228600">
              <a:spcBef>
                <a:spcPct val="20000"/>
              </a:spcBef>
              <a:buClr>
                <a:schemeClr val="tx1"/>
              </a:buClr>
              <a:buSzPct val="60000"/>
              <a:buFont typeface="Monotype Sorts" panose="01010601010101010101"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defRPr>
            </a:lvl9pPr>
          </a:lstStyle>
          <a:p>
            <a:pPr defTabSz="685800">
              <a:lnSpc>
                <a:spcPct val="95000"/>
              </a:lnSpc>
              <a:spcBef>
                <a:spcPct val="0"/>
              </a:spcBef>
              <a:buClrTx/>
              <a:buSzTx/>
              <a:buNone/>
              <a:defRPr/>
            </a:pPr>
            <a:r>
              <a:rPr lang="en-US" altLang="en-US" sz="2250" dirty="0">
                <a:solidFill>
                  <a:srgbClr val="000000"/>
                </a:solidFill>
                <a:latin typeface="Univers LT 45 Light" panose="02000403030000020003" pitchFamily="2" charset="0"/>
              </a:rPr>
              <a:t>Innovate to create new operational model that better aligns with market needs</a:t>
            </a:r>
          </a:p>
        </p:txBody>
      </p:sp>
      <p:graphicFrame>
        <p:nvGraphicFramePr>
          <p:cNvPr id="6" name="Table 5">
            <a:extLst>
              <a:ext uri="{FF2B5EF4-FFF2-40B4-BE49-F238E27FC236}">
                <a16:creationId xmlns:a16="http://schemas.microsoft.com/office/drawing/2014/main" id="{75FA0801-5526-ACD3-9679-31449D35BC76}"/>
              </a:ext>
            </a:extLst>
          </p:cNvPr>
          <p:cNvGraphicFramePr>
            <a:graphicFrameLocks noGrp="1"/>
          </p:cNvGraphicFramePr>
          <p:nvPr>
            <p:extLst>
              <p:ext uri="{D42A27DB-BD31-4B8C-83A1-F6EECF244321}">
                <p14:modId xmlns:p14="http://schemas.microsoft.com/office/powerpoint/2010/main" val="195543089"/>
              </p:ext>
            </p:extLst>
          </p:nvPr>
        </p:nvGraphicFramePr>
        <p:xfrm>
          <a:off x="580812" y="2688872"/>
          <a:ext cx="7834419" cy="3553390"/>
        </p:xfrm>
        <a:graphic>
          <a:graphicData uri="http://schemas.openxmlformats.org/drawingml/2006/table">
            <a:tbl>
              <a:tblPr firstRow="1" bandRow="1">
                <a:tableStyleId>{5C22544A-7EE6-4342-B048-85BDC9FD1C3A}</a:tableStyleId>
              </a:tblPr>
              <a:tblGrid>
                <a:gridCol w="2126294">
                  <a:extLst>
                    <a:ext uri="{9D8B030D-6E8A-4147-A177-3AD203B41FA5}">
                      <a16:colId xmlns:a16="http://schemas.microsoft.com/office/drawing/2014/main" val="3329607107"/>
                    </a:ext>
                  </a:extLst>
                </a:gridCol>
                <a:gridCol w="3924014">
                  <a:extLst>
                    <a:ext uri="{9D8B030D-6E8A-4147-A177-3AD203B41FA5}">
                      <a16:colId xmlns:a16="http://schemas.microsoft.com/office/drawing/2014/main" val="763445233"/>
                    </a:ext>
                  </a:extLst>
                </a:gridCol>
                <a:gridCol w="1784111">
                  <a:extLst>
                    <a:ext uri="{9D8B030D-6E8A-4147-A177-3AD203B41FA5}">
                      <a16:colId xmlns:a16="http://schemas.microsoft.com/office/drawing/2014/main" val="1621710028"/>
                    </a:ext>
                  </a:extLst>
                </a:gridCol>
              </a:tblGrid>
              <a:tr h="320040">
                <a:tc>
                  <a:txBody>
                    <a:bodyPr/>
                    <a:lstStyle/>
                    <a:p>
                      <a:r>
                        <a:rPr lang="en-US" sz="1700" dirty="0">
                          <a:solidFill>
                            <a:schemeClr val="tx1"/>
                          </a:solidFill>
                          <a:latin typeface="Univers LT 45 Light" panose="02000403030000020003" pitchFamily="2" charset="0"/>
                        </a:rPr>
                        <a:t>Market need</a:t>
                      </a:r>
                    </a:p>
                  </a:txBody>
                  <a:tcPr marL="68580" marR="68580" marT="34290" marB="3429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700" dirty="0">
                          <a:solidFill>
                            <a:schemeClr val="tx1"/>
                          </a:solidFill>
                          <a:latin typeface="Univers LT 45 Light" panose="02000403030000020003" pitchFamily="2" charset="0"/>
                        </a:rPr>
                        <a:t>Operational model</a:t>
                      </a:r>
                    </a:p>
                  </a:txBody>
                  <a:tcPr marL="68580" marR="68580" marT="34290" marB="3429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700" dirty="0">
                          <a:solidFill>
                            <a:schemeClr val="tx1"/>
                          </a:solidFill>
                          <a:latin typeface="Univers LT 45 Light" panose="02000403030000020003" pitchFamily="2" charset="0"/>
                        </a:rPr>
                        <a:t>Company</a:t>
                      </a:r>
                    </a:p>
                  </a:txBody>
                  <a:tcPr marL="68580" marR="68580" marT="34290" marB="3429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1714697"/>
                  </a:ext>
                </a:extLst>
              </a:tr>
              <a:tr h="930875">
                <a:tc>
                  <a:txBody>
                    <a:bodyPr/>
                    <a:lstStyle/>
                    <a:p>
                      <a:r>
                        <a:rPr lang="en-US" sz="1700" dirty="0">
                          <a:solidFill>
                            <a:schemeClr val="tx1"/>
                          </a:solidFill>
                          <a:latin typeface="Univers LT 45 Light" panose="02000403030000020003" pitchFamily="2" charset="0"/>
                        </a:rPr>
                        <a:t>Fast delivery of products</a:t>
                      </a:r>
                    </a:p>
                  </a:txBody>
                  <a:tcPr marL="68580" marR="68580" marT="34290" marB="34290">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962" rtl="0" eaLnBrk="1" fontAlgn="auto" latinLnBrk="0" hangingPunct="1">
                        <a:lnSpc>
                          <a:spcPct val="100000"/>
                        </a:lnSpc>
                        <a:spcBef>
                          <a:spcPts val="0"/>
                        </a:spcBef>
                        <a:spcAft>
                          <a:spcPts val="0"/>
                        </a:spcAft>
                        <a:buClrTx/>
                        <a:buSzTx/>
                        <a:buFontTx/>
                        <a:buNone/>
                        <a:tabLst/>
                        <a:defRPr/>
                      </a:pPr>
                      <a:r>
                        <a:rPr lang="en-US" altLang="en-US" sz="1700" kern="0" dirty="0">
                          <a:solidFill>
                            <a:srgbClr val="000000"/>
                          </a:solidFill>
                          <a:latin typeface="Univers LT 45 Light" panose="02000403030000020003" pitchFamily="2" charset="0"/>
                        </a:rPr>
                        <a:t>Fast (e.g., one-</a:t>
                      </a:r>
                      <a:r>
                        <a:rPr lang="en-US" altLang="en-US" sz="1700" kern="0" baseline="0" dirty="0">
                          <a:solidFill>
                            <a:srgbClr val="000000"/>
                          </a:solidFill>
                          <a:latin typeface="Univers LT 45 Light" panose="02000403030000020003" pitchFamily="2" charset="0"/>
                        </a:rPr>
                        <a:t> or two-day) </a:t>
                      </a:r>
                      <a:r>
                        <a:rPr lang="en-US" altLang="en-US" sz="1700" kern="0" dirty="0">
                          <a:solidFill>
                            <a:srgbClr val="000000"/>
                          </a:solidFill>
                          <a:latin typeface="Univers LT 45 Light" panose="02000403030000020003" pitchFamily="2" charset="0"/>
                        </a:rPr>
                        <a:t>delivery enabled because economical to stock “fast movers” close to consumers</a:t>
                      </a:r>
                    </a:p>
                  </a:txBody>
                  <a:tcPr marL="68580" marR="68580" marT="34290" marB="34290">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700" dirty="0">
                          <a:solidFill>
                            <a:schemeClr val="tx1"/>
                          </a:solidFill>
                          <a:latin typeface="Univers LT 45 Light" panose="02000403030000020003" pitchFamily="2" charset="0"/>
                        </a:rPr>
                        <a:t>Amazon</a:t>
                      </a:r>
                    </a:p>
                  </a:txBody>
                  <a:tcPr marL="68580" marR="68580" marT="34290" marB="34290">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9969133"/>
                  </a:ext>
                </a:extLst>
              </a:tr>
              <a:tr h="930875">
                <a:tc>
                  <a:txBody>
                    <a:bodyPr/>
                    <a:lstStyle/>
                    <a:p>
                      <a:r>
                        <a:rPr lang="en-US" sz="1700" dirty="0">
                          <a:solidFill>
                            <a:schemeClr val="tx1"/>
                          </a:solidFill>
                          <a:latin typeface="Univers LT 45 Light" panose="02000403030000020003" pitchFamily="2" charset="0"/>
                        </a:rPr>
                        <a:t>On-trend products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962"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Univers LT 45 Light" panose="02000403030000020003" pitchFamily="2" charset="0"/>
                        </a:rPr>
                        <a:t>Tightly integrated operational</a:t>
                      </a:r>
                      <a:r>
                        <a:rPr lang="en-US" sz="1700" baseline="0" dirty="0">
                          <a:solidFill>
                            <a:schemeClr val="tx1"/>
                          </a:solidFill>
                          <a:latin typeface="Univers LT 45 Light" panose="02000403030000020003" pitchFamily="2" charset="0"/>
                        </a:rPr>
                        <a:t> model with fast feedback from stores, fast designers and fast manufacturing</a:t>
                      </a:r>
                      <a:endParaRPr lang="en-US" sz="1700" dirty="0">
                        <a:solidFill>
                          <a:schemeClr val="tx1"/>
                        </a:solidFill>
                        <a:latin typeface="Univers LT 45 Light" panose="02000403030000020003" pitchFamily="2"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700" dirty="0">
                          <a:solidFill>
                            <a:schemeClr val="tx1"/>
                          </a:solidFill>
                          <a:latin typeface="Univers LT 45 Light" panose="02000403030000020003" pitchFamily="2" charset="0"/>
                        </a:rPr>
                        <a:t>Zara</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2885964"/>
                  </a:ext>
                </a:extLst>
              </a:tr>
              <a:tr h="930875">
                <a:tc>
                  <a:txBody>
                    <a:bodyPr/>
                    <a:lstStyle/>
                    <a:p>
                      <a:r>
                        <a:rPr lang="en-US" sz="1700" dirty="0">
                          <a:solidFill>
                            <a:schemeClr val="tx1"/>
                          </a:solidFill>
                          <a:latin typeface="Univers LT 45 Light" panose="02000403030000020003" pitchFamily="2" charset="0"/>
                        </a:rPr>
                        <a:t>Human touch</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indent="-349861" defTabSz="913526" fontAlgn="base">
                        <a:spcBef>
                          <a:spcPct val="0"/>
                        </a:spcBef>
                        <a:spcAft>
                          <a:spcPct val="0"/>
                        </a:spcAft>
                        <a:buClr>
                          <a:srgbClr val="000000"/>
                        </a:buClr>
                        <a:buSzTx/>
                        <a:buNone/>
                      </a:pPr>
                      <a:r>
                        <a:rPr lang="en-US" sz="1700" kern="0" dirty="0">
                          <a:solidFill>
                            <a:srgbClr val="000000"/>
                          </a:solidFill>
                          <a:latin typeface="Univers LT 45 Light" panose="02000403030000020003" pitchFamily="2" charset="0"/>
                        </a:rPr>
                        <a:t>Human-centered production, service, and organizational design to empower workers, unlock new potentials, and align well with end consumer needs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700" dirty="0">
                          <a:solidFill>
                            <a:schemeClr val="tx1"/>
                          </a:solidFill>
                          <a:latin typeface="Univers LT 45 Light" panose="02000403030000020003" pitchFamily="2" charset="0"/>
                        </a:rPr>
                        <a:t>Ritz-Carlton</a:t>
                      </a:r>
                    </a:p>
                    <a:p>
                      <a:r>
                        <a:rPr lang="en-US" sz="1700" dirty="0">
                          <a:solidFill>
                            <a:schemeClr val="tx1"/>
                          </a:solidFill>
                          <a:latin typeface="Univers LT 45 Light" panose="02000403030000020003" pitchFamily="2" charset="0"/>
                        </a:rPr>
                        <a:t>Toyota</a:t>
                      </a:r>
                    </a:p>
                    <a:p>
                      <a:r>
                        <a:rPr lang="en-US" sz="1700" dirty="0">
                          <a:solidFill>
                            <a:schemeClr val="tx1"/>
                          </a:solidFill>
                          <a:latin typeface="Univers LT 45 Light" panose="02000403030000020003" pitchFamily="2" charset="0"/>
                        </a:rPr>
                        <a:t>Tessei</a:t>
                      </a:r>
                    </a:p>
                    <a:p>
                      <a:r>
                        <a:rPr lang="en-US" sz="1700" dirty="0">
                          <a:solidFill>
                            <a:schemeClr val="tx1"/>
                          </a:solidFill>
                          <a:latin typeface="Univers LT 45 Light" panose="02000403030000020003" pitchFamily="2" charset="0"/>
                        </a:rPr>
                        <a:t>Danone</a:t>
                      </a:r>
                    </a:p>
                    <a:p>
                      <a:r>
                        <a:rPr lang="en-US" sz="1700" dirty="0">
                          <a:solidFill>
                            <a:schemeClr val="tx1"/>
                          </a:solidFill>
                          <a:latin typeface="Univers LT 45 Light" panose="02000403030000020003" pitchFamily="2" charset="0"/>
                        </a:rPr>
                        <a:t>IDEO</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1082400"/>
                  </a:ext>
                </a:extLst>
              </a:tr>
            </a:tbl>
          </a:graphicData>
        </a:graphic>
      </p:graphicFrame>
    </p:spTree>
    <p:extLst>
      <p:ext uri="{BB962C8B-B14F-4D97-AF65-F5344CB8AC3E}">
        <p14:creationId xmlns:p14="http://schemas.microsoft.com/office/powerpoint/2010/main" val="2237512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4">
            <a:extLst>
              <a:ext uri="{FF2B5EF4-FFF2-40B4-BE49-F238E27FC236}">
                <a16:creationId xmlns:a16="http://schemas.microsoft.com/office/drawing/2014/main" id="{78BB5BBD-7FF2-29DF-9961-83199966FF33}"/>
              </a:ext>
            </a:extLst>
          </p:cNvPr>
          <p:cNvSpPr txBox="1">
            <a:spLocks noChangeArrowheads="1"/>
          </p:cNvSpPr>
          <p:nvPr/>
        </p:nvSpPr>
        <p:spPr bwMode="auto">
          <a:xfrm>
            <a:off x="463798" y="1984974"/>
            <a:ext cx="8438902" cy="491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itchFamily="18" charset="0"/>
                <a:ea typeface="MS PGothic" pitchFamily="34" charset="-128"/>
              </a:defRPr>
            </a:lvl1pPr>
            <a:lvl2pPr marL="742950" indent="-285750">
              <a:defRPr sz="2800">
                <a:solidFill>
                  <a:schemeClr val="tx1"/>
                </a:solidFill>
                <a:latin typeface="Times New Roman" pitchFamily="18" charset="0"/>
                <a:ea typeface="MS PGothic" pitchFamily="34" charset="-128"/>
              </a:defRPr>
            </a:lvl2pPr>
            <a:lvl3pPr marL="1143000" indent="-228600">
              <a:defRPr sz="2800">
                <a:solidFill>
                  <a:schemeClr val="tx1"/>
                </a:solidFill>
                <a:latin typeface="Times New Roman" pitchFamily="18" charset="0"/>
                <a:ea typeface="MS PGothic" pitchFamily="34" charset="-128"/>
              </a:defRPr>
            </a:lvl3pPr>
            <a:lvl4pPr marL="1600200" indent="-228600">
              <a:defRPr sz="2800">
                <a:solidFill>
                  <a:schemeClr val="tx1"/>
                </a:solidFill>
                <a:latin typeface="Times New Roman" pitchFamily="18" charset="0"/>
                <a:ea typeface="MS PGothic" pitchFamily="34" charset="-128"/>
              </a:defRPr>
            </a:lvl4pPr>
            <a:lvl5pPr marL="2057400" indent="-228600">
              <a:defRPr sz="28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8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8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8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800">
                <a:solidFill>
                  <a:schemeClr val="tx1"/>
                </a:solidFill>
                <a:latin typeface="Times New Roman" pitchFamily="18" charset="0"/>
                <a:ea typeface="MS PGothic" pitchFamily="34" charset="-128"/>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System performance (capacity) is determined by the limiting resource (bottleneck)</a:t>
            </a: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sz="3200" b="0" i="0" u="none" strike="noStrike" kern="1200" cap="none" spc="0" normalizeH="0" baseline="0" noProof="0" dirty="0">
              <a:ln>
                <a:noFill/>
              </a:ln>
              <a:effectLst/>
              <a:uLnTx/>
              <a:uFillTx/>
              <a:latin typeface="Univers LT 45 Light" panose="02000403030000020003" pitchFamily="2" charset="0"/>
            </a:endParaRP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Process choices should be integrated, consistent, self-reinforcing</a:t>
            </a: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sz="3200" b="0" i="0" u="none" strike="noStrike" kern="1200" cap="none" spc="0" normalizeH="0" baseline="0" noProof="0" dirty="0">
              <a:ln>
                <a:noFill/>
              </a:ln>
              <a:effectLst/>
              <a:uLnTx/>
              <a:uFillTx/>
              <a:latin typeface="Univers LT 45 Light" panose="02000403030000020003" pitchFamily="2" charset="0"/>
            </a:endParaRP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Uncertainty and variability are painful…</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…but proper actions mitigate this pain</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3200" b="0" i="0" u="none" strike="noStrike" kern="1200" cap="none" spc="0" normalizeH="0" baseline="0" noProof="0" dirty="0">
              <a:ln>
                <a:noFill/>
              </a:ln>
              <a:effectLst/>
              <a:uLnTx/>
              <a:uFillTx/>
              <a:latin typeface="Univers LT 45 Light" panose="02000403030000020003" pitchFamily="2" charset="0"/>
            </a:endParaRP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3200" b="0" i="0" u="none" strike="noStrike" kern="1200" cap="none" spc="0" normalizeH="0" baseline="0" noProof="0" dirty="0">
                <a:ln>
                  <a:noFill/>
                </a:ln>
                <a:effectLst/>
                <a:uLnTx/>
                <a:uFillTx/>
                <a:latin typeface="Univers LT 45 Light" panose="02000403030000020003" pitchFamily="2" charset="0"/>
              </a:rPr>
              <a:t>Matching supply and demand in innovative ways enables new business models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effectLst/>
              <a:uLnTx/>
              <a:uFillTx/>
              <a:latin typeface="Univers LT 45 Light" panose="02000403030000020003" pitchFamily="2" charset="0"/>
            </a:endParaRPr>
          </a:p>
        </p:txBody>
      </p:sp>
      <p:sp>
        <p:nvSpPr>
          <p:cNvPr id="9" name="Rectangle 2">
            <a:extLst>
              <a:ext uri="{FF2B5EF4-FFF2-40B4-BE49-F238E27FC236}">
                <a16:creationId xmlns:a16="http://schemas.microsoft.com/office/drawing/2014/main" id="{A58CAD63-6492-B949-B4EA-41705678E3DD}"/>
              </a:ext>
            </a:extLst>
          </p:cNvPr>
          <p:cNvSpPr>
            <a:spLocks noGrp="1" noChangeArrowheads="1"/>
          </p:cNvSpPr>
          <p:nvPr>
            <p:ph type="title"/>
          </p:nvPr>
        </p:nvSpPr>
        <p:spPr>
          <a:xfrm>
            <a:off x="533648" y="329706"/>
            <a:ext cx="7886700" cy="1325563"/>
          </a:xfrm>
        </p:spPr>
        <p:txBody>
          <a:bodyPr/>
          <a:lstStyle/>
          <a:p>
            <a:pPr>
              <a:defRPr/>
            </a:pPr>
            <a:r>
              <a:rPr lang="en-US" b="1" dirty="0">
                <a:solidFill>
                  <a:schemeClr val="tx1"/>
                </a:solidFill>
              </a:rPr>
              <a:t>Operations Principles</a:t>
            </a:r>
          </a:p>
        </p:txBody>
      </p:sp>
      <p:sp>
        <p:nvSpPr>
          <p:cNvPr id="10" name="Line 7">
            <a:extLst>
              <a:ext uri="{FF2B5EF4-FFF2-40B4-BE49-F238E27FC236}">
                <a16:creationId xmlns:a16="http://schemas.microsoft.com/office/drawing/2014/main" id="{3A105589-9965-F244-A454-335ECED72902}"/>
              </a:ext>
            </a:extLst>
          </p:cNvPr>
          <p:cNvSpPr>
            <a:spLocks noChangeShapeType="1"/>
          </p:cNvSpPr>
          <p:nvPr/>
        </p:nvSpPr>
        <p:spPr bwMode="auto">
          <a:xfrm>
            <a:off x="463798" y="1564781"/>
            <a:ext cx="817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70214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a:extLst>
              <a:ext uri="{FF2B5EF4-FFF2-40B4-BE49-F238E27FC236}">
                <a16:creationId xmlns:a16="http://schemas.microsoft.com/office/drawing/2014/main" id="{A58CAD63-6492-B949-B4EA-41705678E3DD}"/>
              </a:ext>
            </a:extLst>
          </p:cNvPr>
          <p:cNvSpPr>
            <a:spLocks noGrp="1" noChangeArrowheads="1"/>
          </p:cNvSpPr>
          <p:nvPr>
            <p:ph type="title"/>
          </p:nvPr>
        </p:nvSpPr>
        <p:spPr>
          <a:xfrm>
            <a:off x="533648" y="3429000"/>
            <a:ext cx="7886700" cy="1325563"/>
          </a:xfrm>
          <a:ln>
            <a:noFill/>
          </a:ln>
        </p:spPr>
        <p:txBody>
          <a:bodyPr>
            <a:normAutofit/>
          </a:bodyPr>
          <a:lstStyle/>
          <a:p>
            <a:pPr>
              <a:defRPr/>
            </a:pPr>
            <a:r>
              <a:rPr lang="en-US" b="1" dirty="0">
                <a:solidFill>
                  <a:srgbClr val="FFC000"/>
                </a:solidFill>
              </a:rPr>
              <a:t>It’s Been a Fun Semester!</a:t>
            </a:r>
          </a:p>
        </p:txBody>
      </p:sp>
      <p:sp>
        <p:nvSpPr>
          <p:cNvPr id="10" name="Line 7">
            <a:extLst>
              <a:ext uri="{FF2B5EF4-FFF2-40B4-BE49-F238E27FC236}">
                <a16:creationId xmlns:a16="http://schemas.microsoft.com/office/drawing/2014/main" id="{3A105589-9965-F244-A454-335ECED72902}"/>
              </a:ext>
            </a:extLst>
          </p:cNvPr>
          <p:cNvSpPr>
            <a:spLocks noChangeShapeType="1"/>
          </p:cNvSpPr>
          <p:nvPr/>
        </p:nvSpPr>
        <p:spPr bwMode="auto">
          <a:xfrm>
            <a:off x="463798" y="4664075"/>
            <a:ext cx="8178800" cy="0"/>
          </a:xfrm>
          <a:prstGeom prst="line">
            <a:avLst/>
          </a:prstGeom>
          <a:noFill/>
          <a:ln w="3810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C000"/>
              </a:solidFill>
            </a:endParaRPr>
          </a:p>
        </p:txBody>
      </p:sp>
      <p:sp>
        <p:nvSpPr>
          <p:cNvPr id="5" name="TextBox 4">
            <a:extLst>
              <a:ext uri="{FF2B5EF4-FFF2-40B4-BE49-F238E27FC236}">
                <a16:creationId xmlns:a16="http://schemas.microsoft.com/office/drawing/2014/main" id="{7404BB01-8402-54A1-D5B0-842D4C2695C3}"/>
              </a:ext>
            </a:extLst>
          </p:cNvPr>
          <p:cNvSpPr txBox="1"/>
          <p:nvPr/>
        </p:nvSpPr>
        <p:spPr>
          <a:xfrm>
            <a:off x="463798" y="4853954"/>
            <a:ext cx="6209799" cy="830997"/>
          </a:xfrm>
          <a:prstGeom prst="rect">
            <a:avLst/>
          </a:prstGeom>
          <a:noFill/>
          <a:ln>
            <a:noFill/>
          </a:ln>
        </p:spPr>
        <p:txBody>
          <a:bodyPr wrap="square">
            <a:spAutoFit/>
          </a:bodyPr>
          <a:lstStyle/>
          <a:p>
            <a:r>
              <a:rPr lang="en-US" sz="2400" dirty="0">
                <a:solidFill>
                  <a:schemeClr val="bg1">
                    <a:lumMod val="95000"/>
                  </a:schemeClr>
                </a:solidFill>
                <a:latin typeface="Univers LT 45 Light" panose="02000403030000020003" pitchFamily="2" charset="0"/>
              </a:rPr>
              <a:t>Good luck with your next adventure!</a:t>
            </a:r>
          </a:p>
          <a:p>
            <a:r>
              <a:rPr lang="en-US" sz="2400" dirty="0">
                <a:solidFill>
                  <a:schemeClr val="bg1">
                    <a:lumMod val="95000"/>
                  </a:schemeClr>
                </a:solidFill>
                <a:latin typeface="Univers LT 45 Light" panose="02000403030000020003" pitchFamily="2" charset="0"/>
              </a:rPr>
              <a:t>Keep in touch!</a:t>
            </a:r>
          </a:p>
        </p:txBody>
      </p:sp>
      <p:pic>
        <p:nvPicPr>
          <p:cNvPr id="3" name="Picture 2" descr="A group of people sitting in a room with a projector screen&#10;&#10;Description automatically generated with medium confidence">
            <a:extLst>
              <a:ext uri="{FF2B5EF4-FFF2-40B4-BE49-F238E27FC236}">
                <a16:creationId xmlns:a16="http://schemas.microsoft.com/office/drawing/2014/main" id="{BE8A1592-1B4B-A0EC-9364-297EF8EC8B39}"/>
              </a:ext>
            </a:extLst>
          </p:cNvPr>
          <p:cNvPicPr>
            <a:picLocks noChangeAspect="1"/>
          </p:cNvPicPr>
          <p:nvPr/>
        </p:nvPicPr>
        <p:blipFill>
          <a:blip r:embed="rId3"/>
          <a:stretch>
            <a:fillRect/>
          </a:stretch>
        </p:blipFill>
        <p:spPr>
          <a:xfrm>
            <a:off x="190156" y="621786"/>
            <a:ext cx="4192374" cy="3144281"/>
          </a:xfrm>
          <a:prstGeom prst="rect">
            <a:avLst/>
          </a:prstGeom>
        </p:spPr>
      </p:pic>
      <p:pic>
        <p:nvPicPr>
          <p:cNvPr id="6" name="Picture 5" descr="A group of people in a classroom&#10;&#10;Description automatically generated">
            <a:extLst>
              <a:ext uri="{FF2B5EF4-FFF2-40B4-BE49-F238E27FC236}">
                <a16:creationId xmlns:a16="http://schemas.microsoft.com/office/drawing/2014/main" id="{0C309BB2-62E6-2905-DBB1-2A69B9E139B0}"/>
              </a:ext>
            </a:extLst>
          </p:cNvPr>
          <p:cNvPicPr>
            <a:picLocks noChangeAspect="1"/>
          </p:cNvPicPr>
          <p:nvPr/>
        </p:nvPicPr>
        <p:blipFill rotWithShape="1">
          <a:blip r:embed="rId4"/>
          <a:srcRect l="5072" t="23096" r="20439" b="8218"/>
          <a:stretch/>
        </p:blipFill>
        <p:spPr>
          <a:xfrm>
            <a:off x="4463689" y="621786"/>
            <a:ext cx="4546457" cy="3144278"/>
          </a:xfrm>
          <a:prstGeom prst="rect">
            <a:avLst/>
          </a:prstGeom>
        </p:spPr>
      </p:pic>
    </p:spTree>
    <p:extLst>
      <p:ext uri="{BB962C8B-B14F-4D97-AF65-F5344CB8AC3E}">
        <p14:creationId xmlns:p14="http://schemas.microsoft.com/office/powerpoint/2010/main" val="225055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967AA6A-A763-4945-BB2C-33A1DDC0D66C}"/>
              </a:ext>
            </a:extLst>
          </p:cNvPr>
          <p:cNvSpPr>
            <a:spLocks noGrp="1"/>
          </p:cNvSpPr>
          <p:nvPr>
            <p:ph type="title"/>
          </p:nvPr>
        </p:nvSpPr>
        <p:spPr>
          <a:xfrm>
            <a:off x="628650" y="365126"/>
            <a:ext cx="7886700" cy="1325563"/>
          </a:xfrm>
        </p:spPr>
        <p:txBody>
          <a:bodyPr/>
          <a:lstStyle/>
          <a:p>
            <a:r>
              <a:rPr lang="en-US" b="1" dirty="0"/>
              <a:t>UGBA141</a:t>
            </a:r>
            <a:r>
              <a:rPr lang="en-US" dirty="0"/>
              <a:t> Overview</a:t>
            </a:r>
            <a:endParaRPr lang="en-US" b="1" dirty="0"/>
          </a:p>
        </p:txBody>
      </p:sp>
      <p:sp>
        <p:nvSpPr>
          <p:cNvPr id="16" name="Content Placeholder 2">
            <a:extLst>
              <a:ext uri="{FF2B5EF4-FFF2-40B4-BE49-F238E27FC236}">
                <a16:creationId xmlns:a16="http://schemas.microsoft.com/office/drawing/2014/main" id="{7DD13D67-1460-1742-859A-9EC96E9D1DCF}"/>
              </a:ext>
            </a:extLst>
          </p:cNvPr>
          <p:cNvSpPr>
            <a:spLocks noGrp="1"/>
          </p:cNvSpPr>
          <p:nvPr>
            <p:ph idx="1"/>
          </p:nvPr>
        </p:nvSpPr>
        <p:spPr>
          <a:xfrm>
            <a:off x="628650" y="1825625"/>
            <a:ext cx="7886700" cy="4351338"/>
          </a:xfrm>
        </p:spPr>
        <p:txBody>
          <a:bodyPr>
            <a:normAutofit/>
          </a:bodyPr>
          <a:lstStyle/>
          <a:p>
            <a:r>
              <a:rPr lang="en-US" sz="2400" b="1" dirty="0"/>
              <a:t>Process</a:t>
            </a:r>
            <a:r>
              <a:rPr lang="en-US" sz="2400" dirty="0"/>
              <a:t>	</a:t>
            </a:r>
            <a:r>
              <a:rPr lang="en-US" sz="1800" dirty="0"/>
              <a:t>Process Analysis/Choice, Service Factory, Flows</a:t>
            </a:r>
            <a:endParaRPr lang="en-US" sz="2400" dirty="0"/>
          </a:p>
          <a:p>
            <a:r>
              <a:rPr lang="en-US" sz="2400" b="1" dirty="0"/>
              <a:t>Quality</a:t>
            </a:r>
            <a:r>
              <a:rPr lang="en-US" sz="2400" dirty="0"/>
              <a:t>	</a:t>
            </a:r>
            <a:r>
              <a:rPr lang="en-US" sz="1800" dirty="0"/>
              <a:t>Statistical Process Control, Six Sigma, Service, Lean/TPS</a:t>
            </a:r>
            <a:endParaRPr lang="en-US" sz="2400" dirty="0"/>
          </a:p>
          <a:p>
            <a:r>
              <a:rPr lang="en-US" sz="2400" b="1" dirty="0"/>
              <a:t>Inventory</a:t>
            </a:r>
            <a:r>
              <a:rPr lang="en-US" sz="2400" dirty="0"/>
              <a:t>	</a:t>
            </a:r>
            <a:r>
              <a:rPr lang="en-US" sz="1800" dirty="0"/>
              <a:t>EOQ, Continuous Review, Newsvendor, Pooling</a:t>
            </a:r>
            <a:endParaRPr lang="en-US" sz="2400" dirty="0"/>
          </a:p>
          <a:p>
            <a:r>
              <a:rPr lang="en-US" sz="2400" b="1" dirty="0"/>
              <a:t>SCM</a:t>
            </a:r>
            <a:r>
              <a:rPr lang="en-US" sz="2400" dirty="0"/>
              <a:t>	</a:t>
            </a:r>
            <a:r>
              <a:rPr lang="en-US" sz="1800" dirty="0"/>
              <a:t>Coordination, Bullwhip, Quick Response, Contracts</a:t>
            </a:r>
            <a:endParaRPr lang="en-US" sz="2400" dirty="0"/>
          </a:p>
          <a:p>
            <a:r>
              <a:rPr lang="en-US" sz="2400" b="1" dirty="0"/>
              <a:t>Queue</a:t>
            </a:r>
            <a:r>
              <a:rPr lang="en-US" sz="2400" dirty="0"/>
              <a:t>	</a:t>
            </a:r>
            <a:r>
              <a:rPr lang="en-US" sz="1800" dirty="0"/>
              <a:t>Variability, Waiting Time, Throughput Losses, Psychology</a:t>
            </a:r>
            <a:endParaRPr lang="en-US" sz="2400" dirty="0"/>
          </a:p>
          <a:p>
            <a:r>
              <a:rPr lang="en-US" sz="2400" b="1" dirty="0"/>
              <a:t>Strategy </a:t>
            </a:r>
            <a:r>
              <a:rPr lang="en-US" sz="2400" dirty="0"/>
              <a:t>	</a:t>
            </a:r>
            <a:r>
              <a:rPr lang="en-US" sz="1800" dirty="0"/>
              <a:t>Revenue Management, Product Management</a:t>
            </a:r>
            <a:endParaRPr lang="en-US" sz="2400" dirty="0"/>
          </a:p>
          <a:p>
            <a:r>
              <a:rPr lang="en-US" sz="2400" b="1" dirty="0"/>
              <a:t>Emerging </a:t>
            </a:r>
            <a:r>
              <a:rPr lang="en-US" sz="2400" dirty="0"/>
              <a:t>	</a:t>
            </a:r>
            <a:r>
              <a:rPr lang="en-US" sz="1800" dirty="0"/>
              <a:t>Sustainability, People, E-Commerce, Future of Work</a:t>
            </a:r>
            <a:endParaRPr lang="en-US" sz="2400" dirty="0"/>
          </a:p>
          <a:p>
            <a:endParaRPr lang="en-US" sz="2400" dirty="0"/>
          </a:p>
          <a:p>
            <a:endParaRPr lang="en-US" sz="2000" dirty="0"/>
          </a:p>
        </p:txBody>
      </p:sp>
      <p:sp>
        <p:nvSpPr>
          <p:cNvPr id="2" name="Slide Number Placeholder 1">
            <a:extLst>
              <a:ext uri="{FF2B5EF4-FFF2-40B4-BE49-F238E27FC236}">
                <a16:creationId xmlns:a16="http://schemas.microsoft.com/office/drawing/2014/main" id="{CE5AC8CB-2D30-3B4A-83C2-E37DFCD7A997}"/>
              </a:ext>
            </a:extLst>
          </p:cNvPr>
          <p:cNvSpPr>
            <a:spLocks noGrp="1"/>
          </p:cNvSpPr>
          <p:nvPr>
            <p:ph type="sldNum" sz="quarter" idx="12"/>
          </p:nvPr>
        </p:nvSpPr>
        <p:spPr/>
        <p:txBody>
          <a:bodyPr/>
          <a:lstStyle/>
          <a:p>
            <a:fld id="{A2EBCFBC-0745-914E-B0B1-4125AF1D8E59}" type="slidenum">
              <a:rPr lang="en-US" smtClean="0"/>
              <a:pPr/>
              <a:t>2</a:t>
            </a:fld>
            <a:endParaRPr lang="en-US" dirty="0"/>
          </a:p>
        </p:txBody>
      </p:sp>
      <p:sp>
        <p:nvSpPr>
          <p:cNvPr id="3" name="TextBox 2">
            <a:extLst>
              <a:ext uri="{FF2B5EF4-FFF2-40B4-BE49-F238E27FC236}">
                <a16:creationId xmlns:a16="http://schemas.microsoft.com/office/drawing/2014/main" id="{31AFBFE3-E898-F549-B810-3F14C0E56E3B}"/>
              </a:ext>
            </a:extLst>
          </p:cNvPr>
          <p:cNvSpPr txBox="1"/>
          <p:nvPr/>
        </p:nvSpPr>
        <p:spPr>
          <a:xfrm>
            <a:off x="320931" y="5606453"/>
            <a:ext cx="3610906" cy="1015663"/>
          </a:xfrm>
          <a:prstGeom prst="rect">
            <a:avLst/>
          </a:prstGeom>
          <a:solidFill>
            <a:schemeClr val="bg1">
              <a:lumMod val="95000"/>
            </a:schemeClr>
          </a:solidFill>
        </p:spPr>
        <p:txBody>
          <a:bodyPr wrap="square" rtlCol="0">
            <a:spAutoFit/>
          </a:bodyPr>
          <a:lstStyle/>
          <a:p>
            <a:r>
              <a:rPr lang="en-US" sz="2000" dirty="0">
                <a:latin typeface="Univers LT 45 Light" panose="02000403030000020003" pitchFamily="2" charset="0"/>
              </a:rPr>
              <a:t>Understand problems and issues confronting operations and product managers</a:t>
            </a:r>
          </a:p>
        </p:txBody>
      </p:sp>
      <p:sp>
        <p:nvSpPr>
          <p:cNvPr id="8" name="TextBox 7">
            <a:extLst>
              <a:ext uri="{FF2B5EF4-FFF2-40B4-BE49-F238E27FC236}">
                <a16:creationId xmlns:a16="http://schemas.microsoft.com/office/drawing/2014/main" id="{B2588DCE-7F42-B14D-8E5D-9F315054B856}"/>
              </a:ext>
            </a:extLst>
          </p:cNvPr>
          <p:cNvSpPr txBox="1"/>
          <p:nvPr/>
        </p:nvSpPr>
        <p:spPr>
          <a:xfrm>
            <a:off x="4258606" y="5631031"/>
            <a:ext cx="4602563" cy="1015663"/>
          </a:xfrm>
          <a:prstGeom prst="rect">
            <a:avLst/>
          </a:prstGeom>
          <a:solidFill>
            <a:schemeClr val="bg1">
              <a:lumMod val="95000"/>
            </a:schemeClr>
          </a:solidFill>
        </p:spPr>
        <p:txBody>
          <a:bodyPr wrap="square" rtlCol="0">
            <a:spAutoFit/>
          </a:bodyPr>
          <a:lstStyle/>
          <a:p>
            <a:r>
              <a:rPr lang="en-US" sz="2000" dirty="0">
                <a:latin typeface="Univers LT 45 Light" panose="02000403030000020003" pitchFamily="2" charset="0"/>
              </a:rPr>
              <a:t>Obtain language, concepts, insights and tools to gain competitive advantage through operations</a:t>
            </a:r>
          </a:p>
        </p:txBody>
      </p:sp>
    </p:spTree>
    <p:extLst>
      <p:ext uri="{BB962C8B-B14F-4D97-AF65-F5344CB8AC3E}">
        <p14:creationId xmlns:p14="http://schemas.microsoft.com/office/powerpoint/2010/main" val="1328398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a:extLst>
              <a:ext uri="{FF2B5EF4-FFF2-40B4-BE49-F238E27FC236}">
                <a16:creationId xmlns:a16="http://schemas.microsoft.com/office/drawing/2014/main" id="{A58CAD63-6492-B949-B4EA-41705678E3DD}"/>
              </a:ext>
            </a:extLst>
          </p:cNvPr>
          <p:cNvSpPr>
            <a:spLocks noGrp="1" noChangeArrowheads="1"/>
          </p:cNvSpPr>
          <p:nvPr>
            <p:ph type="title"/>
          </p:nvPr>
        </p:nvSpPr>
        <p:spPr>
          <a:xfrm>
            <a:off x="533648" y="3429000"/>
            <a:ext cx="7886700" cy="1325563"/>
          </a:xfrm>
        </p:spPr>
        <p:txBody>
          <a:bodyPr>
            <a:normAutofit/>
          </a:bodyPr>
          <a:lstStyle/>
          <a:p>
            <a:pPr>
              <a:defRPr/>
            </a:pPr>
            <a:r>
              <a:rPr lang="en-US" b="1" dirty="0">
                <a:solidFill>
                  <a:srgbClr val="FFC000"/>
                </a:solidFill>
              </a:rPr>
              <a:t>Course Evaluation</a:t>
            </a:r>
          </a:p>
        </p:txBody>
      </p:sp>
      <p:sp>
        <p:nvSpPr>
          <p:cNvPr id="10" name="Line 7">
            <a:extLst>
              <a:ext uri="{FF2B5EF4-FFF2-40B4-BE49-F238E27FC236}">
                <a16:creationId xmlns:a16="http://schemas.microsoft.com/office/drawing/2014/main" id="{3A105589-9965-F244-A454-335ECED72902}"/>
              </a:ext>
            </a:extLst>
          </p:cNvPr>
          <p:cNvSpPr>
            <a:spLocks noChangeShapeType="1"/>
          </p:cNvSpPr>
          <p:nvPr/>
        </p:nvSpPr>
        <p:spPr bwMode="auto">
          <a:xfrm>
            <a:off x="463798" y="4664075"/>
            <a:ext cx="8178800" cy="0"/>
          </a:xfrm>
          <a:prstGeom prst="line">
            <a:avLst/>
          </a:prstGeom>
          <a:noFill/>
          <a:ln w="38100">
            <a:solidFill>
              <a:srgbClr val="FFC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TextBox 10">
            <a:extLst>
              <a:ext uri="{FF2B5EF4-FFF2-40B4-BE49-F238E27FC236}">
                <a16:creationId xmlns:a16="http://schemas.microsoft.com/office/drawing/2014/main" id="{230DCC17-D458-C01C-9E41-1A2BCE200597}"/>
              </a:ext>
            </a:extLst>
          </p:cNvPr>
          <p:cNvSpPr txBox="1"/>
          <p:nvPr/>
        </p:nvSpPr>
        <p:spPr>
          <a:xfrm>
            <a:off x="2509736" y="373083"/>
            <a:ext cx="6209799" cy="1569660"/>
          </a:xfrm>
          <a:prstGeom prst="rect">
            <a:avLst/>
          </a:prstGeom>
          <a:noFill/>
        </p:spPr>
        <p:txBody>
          <a:bodyPr wrap="square">
            <a:spAutoFit/>
          </a:bodyPr>
          <a:lstStyle/>
          <a:p>
            <a:pPr algn="r"/>
            <a:r>
              <a:rPr lang="en-US" sz="2400" dirty="0">
                <a:solidFill>
                  <a:schemeClr val="bg1">
                    <a:lumMod val="95000"/>
                  </a:schemeClr>
                </a:solidFill>
                <a:latin typeface="Univers LT 45 Light" panose="02000403030000020003" pitchFamily="2" charset="0"/>
              </a:rPr>
              <a:t>Go to </a:t>
            </a:r>
            <a:r>
              <a:rPr lang="en-US" sz="2400" b="1" dirty="0">
                <a:solidFill>
                  <a:srgbClr val="FFC000"/>
                </a:solidFill>
                <a:latin typeface="Univers LT 45 Light" panose="02000403030000020003" pitchFamily="2" charset="0"/>
              </a:rPr>
              <a:t>course-evaluations.berkeley.edu</a:t>
            </a:r>
          </a:p>
          <a:p>
            <a:pPr algn="r"/>
            <a:r>
              <a:rPr lang="en-US" sz="2400" dirty="0">
                <a:solidFill>
                  <a:schemeClr val="bg1">
                    <a:lumMod val="95000"/>
                  </a:schemeClr>
                </a:solidFill>
                <a:latin typeface="Univers LT 45 Light" panose="02000403030000020003" pitchFamily="2" charset="0"/>
              </a:rPr>
              <a:t>Select “Haas-students” as Data Source</a:t>
            </a:r>
          </a:p>
          <a:p>
            <a:pPr algn="r"/>
            <a:r>
              <a:rPr lang="en-US" sz="2400" dirty="0">
                <a:solidFill>
                  <a:schemeClr val="bg1">
                    <a:lumMod val="95000"/>
                  </a:schemeClr>
                </a:solidFill>
                <a:latin typeface="Univers LT 45 Light" panose="02000403030000020003" pitchFamily="2" charset="0"/>
              </a:rPr>
              <a:t>If you encounter a “redirect error” then switch to Incognito/Privacy mode</a:t>
            </a:r>
          </a:p>
        </p:txBody>
      </p:sp>
      <p:pic>
        <p:nvPicPr>
          <p:cNvPr id="4" name="Picture 3">
            <a:extLst>
              <a:ext uri="{FF2B5EF4-FFF2-40B4-BE49-F238E27FC236}">
                <a16:creationId xmlns:a16="http://schemas.microsoft.com/office/drawing/2014/main" id="{3F7F73AF-4B09-EB7B-C68F-F2AEEC8264FF}"/>
              </a:ext>
            </a:extLst>
          </p:cNvPr>
          <p:cNvPicPr>
            <a:picLocks noChangeAspect="1"/>
          </p:cNvPicPr>
          <p:nvPr/>
        </p:nvPicPr>
        <p:blipFill>
          <a:blip r:embed="rId3"/>
          <a:stretch>
            <a:fillRect/>
          </a:stretch>
        </p:blipFill>
        <p:spPr>
          <a:xfrm>
            <a:off x="9550343" y="634643"/>
            <a:ext cx="3848100" cy="1308100"/>
          </a:xfrm>
          <a:prstGeom prst="rect">
            <a:avLst/>
          </a:prstGeom>
        </p:spPr>
      </p:pic>
      <p:sp>
        <p:nvSpPr>
          <p:cNvPr id="7" name="TextBox 6">
            <a:extLst>
              <a:ext uri="{FF2B5EF4-FFF2-40B4-BE49-F238E27FC236}">
                <a16:creationId xmlns:a16="http://schemas.microsoft.com/office/drawing/2014/main" id="{154A978C-26F0-5D79-43D5-558452F9A206}"/>
              </a:ext>
            </a:extLst>
          </p:cNvPr>
          <p:cNvSpPr txBox="1"/>
          <p:nvPr/>
        </p:nvSpPr>
        <p:spPr>
          <a:xfrm>
            <a:off x="2509736" y="6210746"/>
            <a:ext cx="6209799" cy="461665"/>
          </a:xfrm>
          <a:prstGeom prst="rect">
            <a:avLst/>
          </a:prstGeom>
          <a:noFill/>
        </p:spPr>
        <p:txBody>
          <a:bodyPr wrap="square">
            <a:spAutoFit/>
          </a:bodyPr>
          <a:lstStyle/>
          <a:p>
            <a:pPr algn="r"/>
            <a:r>
              <a:rPr lang="en-US" sz="2400" dirty="0">
                <a:solidFill>
                  <a:schemeClr val="bg1">
                    <a:lumMod val="95000"/>
                  </a:schemeClr>
                </a:solidFill>
                <a:latin typeface="Univers LT 45 Light" panose="02000403030000020003" pitchFamily="2" charset="0"/>
              </a:rPr>
              <a:t>Coming up next… Final Flash Review</a:t>
            </a:r>
          </a:p>
        </p:txBody>
      </p:sp>
    </p:spTree>
    <p:extLst>
      <p:ext uri="{BB962C8B-B14F-4D97-AF65-F5344CB8AC3E}">
        <p14:creationId xmlns:p14="http://schemas.microsoft.com/office/powerpoint/2010/main" val="1341412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 name="Picture 40" descr="Narayana Health City performs 2 complex surgeries within 10 days and saves  a patient">
            <a:extLst>
              <a:ext uri="{FF2B5EF4-FFF2-40B4-BE49-F238E27FC236}">
                <a16:creationId xmlns:a16="http://schemas.microsoft.com/office/drawing/2014/main" id="{D1017829-E6A4-090A-03AD-8D42AC274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894" y="5502655"/>
            <a:ext cx="1644629" cy="43999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6A59F136-C0ED-DB6E-13E9-1089F35C8AAF}"/>
              </a:ext>
            </a:extLst>
          </p:cNvPr>
          <p:cNvSpPr/>
          <p:nvPr/>
        </p:nvSpPr>
        <p:spPr>
          <a:xfrm>
            <a:off x="-449943" y="6262407"/>
            <a:ext cx="2891111" cy="447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3967AA6A-A763-4945-BB2C-33A1DDC0D66C}"/>
              </a:ext>
            </a:extLst>
          </p:cNvPr>
          <p:cNvSpPr>
            <a:spLocks noGrp="1"/>
          </p:cNvSpPr>
          <p:nvPr>
            <p:ph type="title"/>
          </p:nvPr>
        </p:nvSpPr>
        <p:spPr>
          <a:xfrm>
            <a:off x="628650" y="365126"/>
            <a:ext cx="7886700" cy="1325563"/>
          </a:xfrm>
        </p:spPr>
        <p:txBody>
          <a:bodyPr>
            <a:normAutofit fontScale="90000"/>
          </a:bodyPr>
          <a:lstStyle/>
          <a:p>
            <a:r>
              <a:rPr lang="en-US" dirty="0"/>
              <a:t>Matching Supply with Demand </a:t>
            </a:r>
            <a:r>
              <a:rPr lang="en-US" b="1" dirty="0"/>
              <a:t>Creates Value</a:t>
            </a:r>
          </a:p>
        </p:txBody>
      </p:sp>
      <p:pic>
        <p:nvPicPr>
          <p:cNvPr id="17" name="Picture 16">
            <a:extLst>
              <a:ext uri="{FF2B5EF4-FFF2-40B4-BE49-F238E27FC236}">
                <a16:creationId xmlns:a16="http://schemas.microsoft.com/office/drawing/2014/main" id="{1ED88861-0711-7847-B0F2-EB30A8CD18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47" y="3284096"/>
            <a:ext cx="1870596" cy="563128"/>
          </a:xfrm>
          <a:prstGeom prst="rect">
            <a:avLst/>
          </a:prstGeom>
        </p:spPr>
      </p:pic>
      <p:pic>
        <p:nvPicPr>
          <p:cNvPr id="18" name="Picture 17">
            <a:extLst>
              <a:ext uri="{FF2B5EF4-FFF2-40B4-BE49-F238E27FC236}">
                <a16:creationId xmlns:a16="http://schemas.microsoft.com/office/drawing/2014/main" id="{BDBFA2D0-0A90-2648-B629-AD520B00BB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2140" y="4584717"/>
            <a:ext cx="966388" cy="339042"/>
          </a:xfrm>
          <a:prstGeom prst="rect">
            <a:avLst/>
          </a:prstGeom>
        </p:spPr>
      </p:pic>
      <p:pic>
        <p:nvPicPr>
          <p:cNvPr id="19" name="Picture 18">
            <a:extLst>
              <a:ext uri="{FF2B5EF4-FFF2-40B4-BE49-F238E27FC236}">
                <a16:creationId xmlns:a16="http://schemas.microsoft.com/office/drawing/2014/main" id="{4C2E93EC-135D-0547-A7E9-9DA4BB754B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445" y="2503890"/>
            <a:ext cx="1338125" cy="563128"/>
          </a:xfrm>
          <a:prstGeom prst="rect">
            <a:avLst/>
          </a:prstGeom>
        </p:spPr>
      </p:pic>
      <p:pic>
        <p:nvPicPr>
          <p:cNvPr id="20" name="Picture 19">
            <a:extLst>
              <a:ext uri="{FF2B5EF4-FFF2-40B4-BE49-F238E27FC236}">
                <a16:creationId xmlns:a16="http://schemas.microsoft.com/office/drawing/2014/main" id="{10C2B0E8-451B-354E-ADF3-A2795FD7C2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3900" y="3309259"/>
            <a:ext cx="2192427" cy="504259"/>
          </a:xfrm>
          <a:prstGeom prst="rect">
            <a:avLst/>
          </a:prstGeom>
        </p:spPr>
      </p:pic>
      <p:pic>
        <p:nvPicPr>
          <p:cNvPr id="21" name="Picture 20">
            <a:extLst>
              <a:ext uri="{FF2B5EF4-FFF2-40B4-BE49-F238E27FC236}">
                <a16:creationId xmlns:a16="http://schemas.microsoft.com/office/drawing/2014/main" id="{98AEC051-1702-804F-8018-2A15656446D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3033" b="33123"/>
          <a:stretch/>
        </p:blipFill>
        <p:spPr>
          <a:xfrm>
            <a:off x="7595231" y="1959952"/>
            <a:ext cx="1460841" cy="786575"/>
          </a:xfrm>
          <a:prstGeom prst="rect">
            <a:avLst/>
          </a:prstGeom>
        </p:spPr>
      </p:pic>
      <p:pic>
        <p:nvPicPr>
          <p:cNvPr id="1030" name="Picture 6" descr="Sport Obermeyer - Crunchbase Company Profile &amp;amp; Funding">
            <a:extLst>
              <a:ext uri="{FF2B5EF4-FFF2-40B4-BE49-F238E27FC236}">
                <a16:creationId xmlns:a16="http://schemas.microsoft.com/office/drawing/2014/main" id="{8AA02CC3-2C17-3548-BDDE-B35C398EC5A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7419" b="36042"/>
          <a:stretch/>
        </p:blipFill>
        <p:spPr bwMode="auto">
          <a:xfrm>
            <a:off x="2882164" y="3295248"/>
            <a:ext cx="2558790" cy="6790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uthwest logo and symbol, meaning, history, PNG">
            <a:extLst>
              <a:ext uri="{FF2B5EF4-FFF2-40B4-BE49-F238E27FC236}">
                <a16:creationId xmlns:a16="http://schemas.microsoft.com/office/drawing/2014/main" id="{A538BF4B-3D7E-3A4B-9060-97173623A7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77359" y="6827397"/>
            <a:ext cx="1809092" cy="8166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cean Spray® Cranberry Juice Cocktail | Ocean Spray®">
            <a:extLst>
              <a:ext uri="{FF2B5EF4-FFF2-40B4-BE49-F238E27FC236}">
                <a16:creationId xmlns:a16="http://schemas.microsoft.com/office/drawing/2014/main" id="{61C346B2-E674-9B4D-8AB0-25893D74BF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30989" y="1762222"/>
            <a:ext cx="1172787" cy="16417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Ritz-Carlton Hotel Company - Wikipedia">
            <a:extLst>
              <a:ext uri="{FF2B5EF4-FFF2-40B4-BE49-F238E27FC236}">
                <a16:creationId xmlns:a16="http://schemas.microsoft.com/office/drawing/2014/main" id="{7112D6C4-F837-CE47-862A-233B936E09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18069" y="1902129"/>
            <a:ext cx="1563288" cy="10915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3CACDD44-61BC-FE4A-9FDF-8430CEED7990}"/>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5726" y="7345118"/>
            <a:ext cx="114045" cy="633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How to type Apple logo  on iPhone, Mac, Apple TV, Windows &amp;amp; more">
            <a:extLst>
              <a:ext uri="{FF2B5EF4-FFF2-40B4-BE49-F238E27FC236}">
                <a16:creationId xmlns:a16="http://schemas.microsoft.com/office/drawing/2014/main" id="{E47619D0-4851-4A4F-A668-98FB7072A3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89043" y="4572271"/>
            <a:ext cx="674674" cy="7866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Starbucks Logo, history, meaning, symbol, PNG">
            <a:extLst>
              <a:ext uri="{FF2B5EF4-FFF2-40B4-BE49-F238E27FC236}">
                <a16:creationId xmlns:a16="http://schemas.microsoft.com/office/drawing/2014/main" id="{3CC8F0D7-D9EB-D744-A1F3-74584002806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7650" y="1867617"/>
            <a:ext cx="1809092" cy="1017614"/>
          </a:xfrm>
          <a:prstGeom prst="rect">
            <a:avLst/>
          </a:prstGeom>
          <a:noFill/>
          <a:extLst>
            <a:ext uri="{909E8E84-426E-40DD-AFC4-6F175D3DCCD1}">
              <a14:hiddenFill xmlns:a14="http://schemas.microsoft.com/office/drawing/2010/main">
                <a:solidFill>
                  <a:srgbClr val="FFFFFF"/>
                </a:solidFill>
              </a14:hiddenFill>
            </a:ext>
          </a:extLst>
        </p:spPr>
      </p:pic>
      <p:sp>
        <p:nvSpPr>
          <p:cNvPr id="24" name="Slide Number Placeholder 23">
            <a:extLst>
              <a:ext uri="{FF2B5EF4-FFF2-40B4-BE49-F238E27FC236}">
                <a16:creationId xmlns:a16="http://schemas.microsoft.com/office/drawing/2014/main" id="{9A350F61-FCD6-184A-838C-8D7C469FA2BA}"/>
              </a:ext>
            </a:extLst>
          </p:cNvPr>
          <p:cNvSpPr>
            <a:spLocks noGrp="1"/>
          </p:cNvSpPr>
          <p:nvPr>
            <p:ph type="sldNum" sz="quarter" idx="12"/>
          </p:nvPr>
        </p:nvSpPr>
        <p:spPr/>
        <p:txBody>
          <a:bodyPr/>
          <a:lstStyle/>
          <a:p>
            <a:fld id="{A2EBCFBC-0745-914E-B0B1-4125AF1D8E59}" type="slidenum">
              <a:rPr lang="en-US" smtClean="0"/>
              <a:pPr/>
              <a:t>3</a:t>
            </a:fld>
            <a:endParaRPr lang="en-US" dirty="0"/>
          </a:p>
        </p:txBody>
      </p:sp>
      <p:pic>
        <p:nvPicPr>
          <p:cNvPr id="8" name="Picture 6">
            <a:extLst>
              <a:ext uri="{FF2B5EF4-FFF2-40B4-BE49-F238E27FC236}">
                <a16:creationId xmlns:a16="http://schemas.microsoft.com/office/drawing/2014/main" id="{FC634340-994C-2847-93DB-1DFD1D6B41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95206" y="2517861"/>
            <a:ext cx="1359197" cy="5351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ＪＲ東日本テクノハートＴＥＳＳＥＩの業績/売上/事業の将来性と成長性(全1件)【転職会議】">
            <a:extLst>
              <a:ext uri="{FF2B5EF4-FFF2-40B4-BE49-F238E27FC236}">
                <a16:creationId xmlns:a16="http://schemas.microsoft.com/office/drawing/2014/main" id="{FACD274A-41AD-044A-A3A2-52737BE58970}"/>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3639" b="45072"/>
          <a:stretch/>
        </p:blipFill>
        <p:spPr bwMode="auto">
          <a:xfrm>
            <a:off x="224611" y="3870520"/>
            <a:ext cx="2849558" cy="3216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a:extLst>
              <a:ext uri="{FF2B5EF4-FFF2-40B4-BE49-F238E27FC236}">
                <a16:creationId xmlns:a16="http://schemas.microsoft.com/office/drawing/2014/main" id="{CF82409E-133E-E34D-80EA-E4D216C786E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18466" y="2917475"/>
            <a:ext cx="1293520" cy="3094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oogle logo - Wikipedia">
            <a:extLst>
              <a:ext uri="{FF2B5EF4-FFF2-40B4-BE49-F238E27FC236}">
                <a16:creationId xmlns:a16="http://schemas.microsoft.com/office/drawing/2014/main" id="{E7C811B5-E9A7-4D44-A037-3D6E906FA1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92213" y="3882828"/>
            <a:ext cx="1638068" cy="5519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B70D7348-CCA0-67D7-136C-3DD3A2BA4AB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60095" y="4445738"/>
            <a:ext cx="696262" cy="6962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TikTok Logo, history, meaning, symbol, PNG">
            <a:extLst>
              <a:ext uri="{FF2B5EF4-FFF2-40B4-BE49-F238E27FC236}">
                <a16:creationId xmlns:a16="http://schemas.microsoft.com/office/drawing/2014/main" id="{7FEF6720-A5FC-F4F1-FA07-34C50B6726A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956" r="26984"/>
          <a:stretch/>
        </p:blipFill>
        <p:spPr bwMode="auto">
          <a:xfrm>
            <a:off x="3674746" y="5136857"/>
            <a:ext cx="872647" cy="9251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Zoom Logo, history, meaning, symbol, PNG">
            <a:extLst>
              <a:ext uri="{FF2B5EF4-FFF2-40B4-BE49-F238E27FC236}">
                <a16:creationId xmlns:a16="http://schemas.microsoft.com/office/drawing/2014/main" id="{B381CAAB-7BAB-5F26-5CDC-ADFD572D0C6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02727" y="4640090"/>
            <a:ext cx="1359197" cy="76454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Zuckerberg San Francisco General Hospital and Trauma Center (ZSFG) | San  Francisco Level 1 Trauma Center">
            <a:extLst>
              <a:ext uri="{FF2B5EF4-FFF2-40B4-BE49-F238E27FC236}">
                <a16:creationId xmlns:a16="http://schemas.microsoft.com/office/drawing/2014/main" id="{0F86E5CC-C10B-68FB-EB14-576D5D48B8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08118" y="6262407"/>
            <a:ext cx="2023305" cy="4855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a:extLst>
              <a:ext uri="{FF2B5EF4-FFF2-40B4-BE49-F238E27FC236}">
                <a16:creationId xmlns:a16="http://schemas.microsoft.com/office/drawing/2014/main" id="{BE366AEC-3F48-ED5C-4C58-9FA0F9FA140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93543" y="4312044"/>
            <a:ext cx="657475" cy="5754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8" descr="kaiser-permanente-logo - Taking Control Of Your Diabetes">
            <a:extLst>
              <a:ext uri="{FF2B5EF4-FFF2-40B4-BE49-F238E27FC236}">
                <a16:creationId xmlns:a16="http://schemas.microsoft.com/office/drawing/2014/main" id="{8A283C19-E14F-D815-3A51-8250E533F7D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r="67486"/>
          <a:stretch/>
        </p:blipFill>
        <p:spPr bwMode="auto">
          <a:xfrm>
            <a:off x="8274638" y="5331869"/>
            <a:ext cx="711737" cy="6954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descr="Newsroom - Multimedia - Logos - American Airlines Group, Inc.">
            <a:extLst>
              <a:ext uri="{FF2B5EF4-FFF2-40B4-BE49-F238E27FC236}">
                <a16:creationId xmlns:a16="http://schemas.microsoft.com/office/drawing/2014/main" id="{438027F6-B7A1-3A79-4831-B43977FC1D9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23353" y="5249750"/>
            <a:ext cx="1918499" cy="12508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2">
            <a:extLst>
              <a:ext uri="{FF2B5EF4-FFF2-40B4-BE49-F238E27FC236}">
                <a16:creationId xmlns:a16="http://schemas.microsoft.com/office/drawing/2014/main" id="{6CB5D667-18C5-4CD5-BBA6-39D1B711C58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22484" y="5142000"/>
            <a:ext cx="1235634" cy="29839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Littlefield Technologies - Registration">
            <a:extLst>
              <a:ext uri="{FF2B5EF4-FFF2-40B4-BE49-F238E27FC236}">
                <a16:creationId xmlns:a16="http://schemas.microsoft.com/office/drawing/2014/main" id="{4D5E151D-C5D2-CEF9-1F0F-5EE5D95D78A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041301" y="3890559"/>
            <a:ext cx="2100559" cy="55181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8" descr="Tokyo Metro - Wikipedia">
            <a:extLst>
              <a:ext uri="{FF2B5EF4-FFF2-40B4-BE49-F238E27FC236}">
                <a16:creationId xmlns:a16="http://schemas.microsoft.com/office/drawing/2014/main" id="{F105B519-242A-DBA1-A516-5D9A49BDB10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710542" y="6113598"/>
            <a:ext cx="1235634" cy="60859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2" descr="Jiro Dreams of Sushi (2011) - IMDb">
            <a:extLst>
              <a:ext uri="{FF2B5EF4-FFF2-40B4-BE49-F238E27FC236}">
                <a16:creationId xmlns:a16="http://schemas.microsoft.com/office/drawing/2014/main" id="{F0D7AF23-FDAA-D5AF-C111-04452D404588}"/>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b="22015"/>
          <a:stretch/>
        </p:blipFill>
        <p:spPr bwMode="auto">
          <a:xfrm>
            <a:off x="129196" y="4823908"/>
            <a:ext cx="1838792" cy="200348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Amazon.com: Beleza Natural: Products">
            <a:extLst>
              <a:ext uri="{FF2B5EF4-FFF2-40B4-BE49-F238E27FC236}">
                <a16:creationId xmlns:a16="http://schemas.microsoft.com/office/drawing/2014/main" id="{AD2245B0-D3D3-CDBE-DAE9-2FEF19876E99}"/>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l="21901" r="26915"/>
          <a:stretch/>
        </p:blipFill>
        <p:spPr bwMode="auto">
          <a:xfrm>
            <a:off x="453223" y="1854836"/>
            <a:ext cx="2641905" cy="56096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Danone Logo, history, meaning, symbol, PNG">
            <a:extLst>
              <a:ext uri="{FF2B5EF4-FFF2-40B4-BE49-F238E27FC236}">
                <a16:creationId xmlns:a16="http://schemas.microsoft.com/office/drawing/2014/main" id="{28D21B0B-EEBB-62A2-B761-2236D5B7967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457400" y="3004344"/>
            <a:ext cx="1235634" cy="6950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Alta-Bates_2lines_clr_cmyk - ACRM">
            <a:extLst>
              <a:ext uri="{FF2B5EF4-FFF2-40B4-BE49-F238E27FC236}">
                <a16:creationId xmlns:a16="http://schemas.microsoft.com/office/drawing/2014/main" id="{663FFCBF-76DD-C02E-B918-B01E31FCF260}"/>
              </a:ext>
            </a:extLst>
          </p:cNvPr>
          <p:cNvPicPr>
            <a:picLocks noChangeAspect="1" noChangeArrowheads="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7369" y="6220529"/>
            <a:ext cx="1664504" cy="523702"/>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Facebook rebrands to Meta and adopts infinity loop logo">
            <a:extLst>
              <a:ext uri="{FF2B5EF4-FFF2-40B4-BE49-F238E27FC236}">
                <a16:creationId xmlns:a16="http://schemas.microsoft.com/office/drawing/2014/main" id="{75011178-198B-CACB-8898-65446523E06F}"/>
              </a:ext>
            </a:extLst>
          </p:cNvPr>
          <p:cNvPicPr>
            <a:picLocks noChangeAspect="1" noChangeArrowheads="1"/>
          </p:cNvPicPr>
          <p:nvPr/>
        </p:nvPicPr>
        <p:blipFill>
          <a:blip r:embed="rId34">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989174" y="3621881"/>
            <a:ext cx="2209555" cy="95248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Califia Farms Announces New V.P. of Sales - BevNET.com">
            <a:extLst>
              <a:ext uri="{FF2B5EF4-FFF2-40B4-BE49-F238E27FC236}">
                <a16:creationId xmlns:a16="http://schemas.microsoft.com/office/drawing/2014/main" id="{54952DAF-738E-BFCF-ED32-9987DA160B0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274638" y="4515165"/>
            <a:ext cx="632949" cy="71385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ere's what the Tesla logo really means | Fox News">
            <a:extLst>
              <a:ext uri="{FF2B5EF4-FFF2-40B4-BE49-F238E27FC236}">
                <a16:creationId xmlns:a16="http://schemas.microsoft.com/office/drawing/2014/main" id="{07B5DEBE-AD43-057F-AEE8-DBA52777EF29}"/>
              </a:ext>
            </a:extLst>
          </p:cNvPr>
          <p:cNvPicPr>
            <a:picLocks noChangeAspect="1" noChangeArrowheads="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0676" y="4603618"/>
            <a:ext cx="1217258" cy="6851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6">
            <a:extLst>
              <a:ext uri="{FF2B5EF4-FFF2-40B4-BE49-F238E27FC236}">
                <a16:creationId xmlns:a16="http://schemas.microsoft.com/office/drawing/2014/main" id="{4CC70D9E-5A1A-4217-ACBB-5CF32A6A3F01}"/>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86670" y="4339768"/>
            <a:ext cx="1644629" cy="406588"/>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CALIFIA FARMS EXPANDS DAIRY-FREE LINE WITH NEW PLANT MILKS AND INDULGENT  CREAMERS">
            <a:extLst>
              <a:ext uri="{FF2B5EF4-FFF2-40B4-BE49-F238E27FC236}">
                <a16:creationId xmlns:a16="http://schemas.microsoft.com/office/drawing/2014/main" id="{08C70C4E-20F8-CB07-69B4-B623BE14D72C}"/>
              </a:ext>
            </a:extLst>
          </p:cNvPr>
          <p:cNvPicPr>
            <a:picLocks noChangeAspect="1" noChangeArrowheads="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60915" y="5440397"/>
            <a:ext cx="843955" cy="44205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F0CC3621-C2D1-34DB-A6AB-AF296F6BED5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732845" y="5070354"/>
            <a:ext cx="1235634" cy="386135"/>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O'Neill Logo | evolution history and meaning, PNG">
            <a:extLst>
              <a:ext uri="{FF2B5EF4-FFF2-40B4-BE49-F238E27FC236}">
                <a16:creationId xmlns:a16="http://schemas.microsoft.com/office/drawing/2014/main" id="{CEF7E196-B7E8-6912-CB7F-171AF279DF9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295162" y="6155536"/>
            <a:ext cx="1123304" cy="59246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a:extLst>
              <a:ext uri="{FF2B5EF4-FFF2-40B4-BE49-F238E27FC236}">
                <a16:creationId xmlns:a16="http://schemas.microsoft.com/office/drawing/2014/main" id="{F7CAA205-4EFC-11EF-DC6A-70C38295E19B}"/>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013530" y="5599409"/>
            <a:ext cx="1592847" cy="434413"/>
          </a:xfrm>
          <a:prstGeom prst="rect">
            <a:avLst/>
          </a:prstGeom>
        </p:spPr>
      </p:pic>
    </p:spTree>
    <p:extLst>
      <p:ext uri="{BB962C8B-B14F-4D97-AF65-F5344CB8AC3E}">
        <p14:creationId xmlns:p14="http://schemas.microsoft.com/office/powerpoint/2010/main" val="6345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par>
                                <p:cTn id="20" presetID="10" presetClass="entr" presetSubtype="0"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par>
                                <p:cTn id="23" presetID="10" presetClass="entr" presetSubtype="0" fill="hold" nodeType="withEffect">
                                  <p:stCondLst>
                                    <p:cond delay="0"/>
                                  </p:stCondLst>
                                  <p:childTnLst>
                                    <p:set>
                                      <p:cBhvr>
                                        <p:cTn id="24" dur="1" fill="hold">
                                          <p:stCondLst>
                                            <p:cond delay="0"/>
                                          </p:stCondLst>
                                        </p:cTn>
                                        <p:tgtEl>
                                          <p:spTgt spid="1040"/>
                                        </p:tgtEl>
                                        <p:attrNameLst>
                                          <p:attrName>style.visibility</p:attrName>
                                        </p:attrNameLst>
                                      </p:cBhvr>
                                      <p:to>
                                        <p:strVal val="visible"/>
                                      </p:to>
                                    </p:set>
                                    <p:animEffect transition="in" filter="fade">
                                      <p:cBhvr>
                                        <p:cTn id="25" dur="500"/>
                                        <p:tgtEl>
                                          <p:spTgt spid="104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3074"/>
                                        </p:tgtEl>
                                        <p:attrNameLst>
                                          <p:attrName>style.visibility</p:attrName>
                                        </p:attrNameLst>
                                      </p:cBhvr>
                                      <p:to>
                                        <p:strVal val="visible"/>
                                      </p:to>
                                    </p:set>
                                    <p:animEffect transition="in" filter="fade">
                                      <p:cBhvr>
                                        <p:cTn id="40" dur="500"/>
                                        <p:tgtEl>
                                          <p:spTgt spid="3074"/>
                                        </p:tgtEl>
                                      </p:cBhvr>
                                    </p:animEffect>
                                  </p:childTnLst>
                                </p:cTn>
                              </p:par>
                              <p:par>
                                <p:cTn id="41" presetID="10" presetClass="entr" presetSubtype="0" fill="hold" nodeType="withEffect">
                                  <p:stCondLst>
                                    <p:cond delay="0"/>
                                  </p:stCondLst>
                                  <p:childTnLst>
                                    <p:set>
                                      <p:cBhvr>
                                        <p:cTn id="42" dur="1" fill="hold">
                                          <p:stCondLst>
                                            <p:cond delay="0"/>
                                          </p:stCondLst>
                                        </p:cTn>
                                        <p:tgtEl>
                                          <p:spTgt spid="1060"/>
                                        </p:tgtEl>
                                        <p:attrNameLst>
                                          <p:attrName>style.visibility</p:attrName>
                                        </p:attrNameLst>
                                      </p:cBhvr>
                                      <p:to>
                                        <p:strVal val="visible"/>
                                      </p:to>
                                    </p:set>
                                    <p:animEffect transition="in" filter="fade">
                                      <p:cBhvr>
                                        <p:cTn id="43" dur="500"/>
                                        <p:tgtEl>
                                          <p:spTgt spid="1060"/>
                                        </p:tgtEl>
                                      </p:cBhvr>
                                    </p:animEffect>
                                  </p:childTnLst>
                                </p:cTn>
                              </p:par>
                              <p:par>
                                <p:cTn id="44" presetID="10" presetClass="entr" presetSubtype="0" fill="hold" nodeType="withEffect">
                                  <p:stCondLst>
                                    <p:cond delay="0"/>
                                  </p:stCondLst>
                                  <p:childTnLst>
                                    <p:set>
                                      <p:cBhvr>
                                        <p:cTn id="45" dur="1" fill="hold">
                                          <p:stCondLst>
                                            <p:cond delay="0"/>
                                          </p:stCondLst>
                                        </p:cTn>
                                        <p:tgtEl>
                                          <p:spTgt spid="1062"/>
                                        </p:tgtEl>
                                        <p:attrNameLst>
                                          <p:attrName>style.visibility</p:attrName>
                                        </p:attrNameLst>
                                      </p:cBhvr>
                                      <p:to>
                                        <p:strVal val="visible"/>
                                      </p:to>
                                    </p:set>
                                    <p:animEffect transition="in" filter="fade">
                                      <p:cBhvr>
                                        <p:cTn id="46" dur="500"/>
                                        <p:tgtEl>
                                          <p:spTgt spid="10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66"/>
                                        </p:tgtEl>
                                        <p:attrNameLst>
                                          <p:attrName>style.visibility</p:attrName>
                                        </p:attrNameLst>
                                      </p:cBhvr>
                                      <p:to>
                                        <p:strVal val="visible"/>
                                      </p:to>
                                    </p:set>
                                    <p:animEffect transition="in" filter="fade">
                                      <p:cBhvr>
                                        <p:cTn id="51" dur="500"/>
                                        <p:tgtEl>
                                          <p:spTgt spid="1066"/>
                                        </p:tgtEl>
                                      </p:cBhvr>
                                    </p:animEffect>
                                  </p:childTnLst>
                                </p:cTn>
                              </p:par>
                              <p:par>
                                <p:cTn id="52" presetID="10" presetClass="entr" presetSubtype="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par>
                                <p:cTn id="90" presetID="10" presetClass="entr" presetSubtype="0" fill="hold"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nodeType="withEffect">
                                  <p:stCondLst>
                                    <p:cond delay="0"/>
                                  </p:stCondLst>
                                  <p:childTnLst>
                                    <p:set>
                                      <p:cBhvr>
                                        <p:cTn id="94" dur="1" fill="hold">
                                          <p:stCondLst>
                                            <p:cond delay="0"/>
                                          </p:stCondLst>
                                        </p:cTn>
                                        <p:tgtEl>
                                          <p:spTgt spid="1068"/>
                                        </p:tgtEl>
                                        <p:attrNameLst>
                                          <p:attrName>style.visibility</p:attrName>
                                        </p:attrNameLst>
                                      </p:cBhvr>
                                      <p:to>
                                        <p:strVal val="visible"/>
                                      </p:to>
                                    </p:set>
                                    <p:animEffect transition="in" filter="fade">
                                      <p:cBhvr>
                                        <p:cTn id="95" dur="500"/>
                                        <p:tgtEl>
                                          <p:spTgt spid="1068"/>
                                        </p:tgtEl>
                                      </p:cBhvr>
                                    </p:animEffect>
                                  </p:childTnLst>
                                </p:cTn>
                              </p:par>
                              <p:par>
                                <p:cTn id="96" presetID="10" presetClass="entr" presetSubtype="0" fill="hold" nodeType="withEffect">
                                  <p:stCondLst>
                                    <p:cond delay="0"/>
                                  </p:stCondLst>
                                  <p:childTnLst>
                                    <p:set>
                                      <p:cBhvr>
                                        <p:cTn id="97" dur="1" fill="hold">
                                          <p:stCondLst>
                                            <p:cond delay="0"/>
                                          </p:stCondLst>
                                        </p:cTn>
                                        <p:tgtEl>
                                          <p:spTgt spid="1064"/>
                                        </p:tgtEl>
                                        <p:attrNameLst>
                                          <p:attrName>style.visibility</p:attrName>
                                        </p:attrNameLst>
                                      </p:cBhvr>
                                      <p:to>
                                        <p:strVal val="visible"/>
                                      </p:to>
                                    </p:set>
                                    <p:animEffect transition="in" filter="fade">
                                      <p:cBhvr>
                                        <p:cTn id="98" dur="500"/>
                                        <p:tgtEl>
                                          <p:spTgt spid="1064"/>
                                        </p:tgtEl>
                                      </p:cBhvr>
                                    </p:animEffect>
                                  </p:childTnLst>
                                </p:cTn>
                              </p:par>
                              <p:par>
                                <p:cTn id="99" presetID="10" presetClass="entr" presetSubtype="0" fill="hold" nodeType="withEffect">
                                  <p:stCondLst>
                                    <p:cond delay="0"/>
                                  </p:stCondLst>
                                  <p:childTnLst>
                                    <p:set>
                                      <p:cBhvr>
                                        <p:cTn id="100" dur="1" fill="hold">
                                          <p:stCondLst>
                                            <p:cond delay="0"/>
                                          </p:stCondLst>
                                        </p:cTn>
                                        <p:tgtEl>
                                          <p:spTgt spid="1070"/>
                                        </p:tgtEl>
                                        <p:attrNameLst>
                                          <p:attrName>style.visibility</p:attrName>
                                        </p:attrNameLst>
                                      </p:cBhvr>
                                      <p:to>
                                        <p:strVal val="visible"/>
                                      </p:to>
                                    </p:set>
                                    <p:animEffect transition="in" filter="fade">
                                      <p:cBhvr>
                                        <p:cTn id="101" dur="500"/>
                                        <p:tgtEl>
                                          <p:spTgt spid="1070"/>
                                        </p:tgtEl>
                                      </p:cBhvr>
                                    </p:animEffect>
                                  </p:childTnLst>
                                </p:cTn>
                              </p:par>
                              <p:par>
                                <p:cTn id="102" presetID="10" presetClass="entr" presetSubtype="0" fill="hold" nodeType="with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par>
                                <p:cTn id="105" presetID="10" presetClass="entr" presetSubtype="0" fill="hold" nodeType="withEffect">
                                  <p:stCondLst>
                                    <p:cond delay="0"/>
                                  </p:stCondLst>
                                  <p:childTnLst>
                                    <p:set>
                                      <p:cBhvr>
                                        <p:cTn id="106" dur="1" fill="hold">
                                          <p:stCondLst>
                                            <p:cond delay="0"/>
                                          </p:stCondLst>
                                        </p:cTn>
                                        <p:tgtEl>
                                          <p:spTgt spid="1074"/>
                                        </p:tgtEl>
                                        <p:attrNameLst>
                                          <p:attrName>style.visibility</p:attrName>
                                        </p:attrNameLst>
                                      </p:cBhvr>
                                      <p:to>
                                        <p:strVal val="visible"/>
                                      </p:to>
                                    </p:set>
                                    <p:animEffect transition="in" filter="fade">
                                      <p:cBhvr>
                                        <p:cTn id="107" dur="500"/>
                                        <p:tgtEl>
                                          <p:spTgt spid="10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076"/>
                                        </p:tgtEl>
                                        <p:attrNameLst>
                                          <p:attrName>style.visibility</p:attrName>
                                        </p:attrNameLst>
                                      </p:cBhvr>
                                      <p:to>
                                        <p:strVal val="visible"/>
                                      </p:to>
                                    </p:set>
                                    <p:animEffect transition="in" filter="fade">
                                      <p:cBhvr>
                                        <p:cTn id="110" dur="500"/>
                                        <p:tgtEl>
                                          <p:spTgt spid="1076"/>
                                        </p:tgtEl>
                                      </p:cBhvr>
                                    </p:animEffect>
                                  </p:childTnLst>
                                </p:cTn>
                              </p:par>
                              <p:par>
                                <p:cTn id="111" presetID="10" presetClass="entr" presetSubtype="0" fill="hold" nodeType="withEffect">
                                  <p:stCondLst>
                                    <p:cond delay="0"/>
                                  </p:stCondLst>
                                  <p:childTnLst>
                                    <p:set>
                                      <p:cBhvr>
                                        <p:cTn id="112" dur="1" fill="hold">
                                          <p:stCondLst>
                                            <p:cond delay="0"/>
                                          </p:stCondLst>
                                        </p:cTn>
                                        <p:tgtEl>
                                          <p:spTgt spid="76"/>
                                        </p:tgtEl>
                                        <p:attrNameLst>
                                          <p:attrName>style.visibility</p:attrName>
                                        </p:attrNameLst>
                                      </p:cBhvr>
                                      <p:to>
                                        <p:strVal val="visible"/>
                                      </p:to>
                                    </p:set>
                                    <p:animEffect transition="in" filter="fade">
                                      <p:cBhvr>
                                        <p:cTn id="11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05AB-51EE-22EE-E394-7565E391697A}"/>
              </a:ext>
            </a:extLst>
          </p:cNvPr>
          <p:cNvSpPr>
            <a:spLocks noGrp="1"/>
          </p:cNvSpPr>
          <p:nvPr>
            <p:ph type="title"/>
          </p:nvPr>
        </p:nvSpPr>
        <p:spPr/>
        <p:txBody>
          <a:bodyPr/>
          <a:lstStyle/>
          <a:p>
            <a:r>
              <a:rPr lang="en-US" b="1" dirty="0"/>
              <a:t>Case Study:</a:t>
            </a:r>
          </a:p>
        </p:txBody>
      </p:sp>
      <p:sp>
        <p:nvSpPr>
          <p:cNvPr id="3" name="Content Placeholder 2">
            <a:extLst>
              <a:ext uri="{FF2B5EF4-FFF2-40B4-BE49-F238E27FC236}">
                <a16:creationId xmlns:a16="http://schemas.microsoft.com/office/drawing/2014/main" id="{FE46AE95-3199-7DAF-FF07-7A34F9BDD6E5}"/>
              </a:ext>
            </a:extLst>
          </p:cNvPr>
          <p:cNvSpPr>
            <a:spLocks noGrp="1"/>
          </p:cNvSpPr>
          <p:nvPr>
            <p:ph idx="1"/>
          </p:nvPr>
        </p:nvSpPr>
        <p:spPr/>
        <p:txBody>
          <a:bodyPr>
            <a:normAutofit/>
          </a:bodyPr>
          <a:lstStyle/>
          <a:p>
            <a:r>
              <a:rPr lang="en-US" sz="2000" dirty="0"/>
              <a:t>US's largest domestic carrier, serving over 100 destinations across the country, in operation since 1971 (turned 50 in 2021)</a:t>
            </a:r>
          </a:p>
          <a:p>
            <a:r>
              <a:rPr lang="en-US" sz="2000" dirty="0"/>
              <a:t>Started as a small carrier based in Texas and only operated intra-state routes between San Antonio, Houston, and Dallas</a:t>
            </a:r>
          </a:p>
          <a:p>
            <a:endParaRPr lang="en-US" sz="2000" dirty="0"/>
          </a:p>
        </p:txBody>
      </p:sp>
      <p:sp>
        <p:nvSpPr>
          <p:cNvPr id="4" name="Slide Number Placeholder 3">
            <a:extLst>
              <a:ext uri="{FF2B5EF4-FFF2-40B4-BE49-F238E27FC236}">
                <a16:creationId xmlns:a16="http://schemas.microsoft.com/office/drawing/2014/main" id="{75D2766D-4ADA-FFFF-C8E9-B76D6CD9A528}"/>
              </a:ext>
            </a:extLst>
          </p:cNvPr>
          <p:cNvSpPr>
            <a:spLocks noGrp="1"/>
          </p:cNvSpPr>
          <p:nvPr>
            <p:ph type="sldNum" sz="quarter" idx="12"/>
          </p:nvPr>
        </p:nvSpPr>
        <p:spPr/>
        <p:txBody>
          <a:bodyPr/>
          <a:lstStyle/>
          <a:p>
            <a:fld id="{A2EBCFBC-0745-914E-B0B1-4125AF1D8E59}" type="slidenum">
              <a:rPr lang="en-US" smtClean="0"/>
              <a:pPr/>
              <a:t>4</a:t>
            </a:fld>
            <a:endParaRPr lang="en-US" dirty="0"/>
          </a:p>
        </p:txBody>
      </p:sp>
      <p:pic>
        <p:nvPicPr>
          <p:cNvPr id="5" name="Picture 2" descr="Southwest Airlines Logo, history, meaning, symbol, PNG">
            <a:extLst>
              <a:ext uri="{FF2B5EF4-FFF2-40B4-BE49-F238E27FC236}">
                <a16:creationId xmlns:a16="http://schemas.microsoft.com/office/drawing/2014/main" id="{DE939F8B-039F-660D-AF8D-892F2E4484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459" b="32860"/>
          <a:stretch/>
        </p:blipFill>
        <p:spPr bwMode="auto">
          <a:xfrm>
            <a:off x="3908124" y="826783"/>
            <a:ext cx="3169365" cy="6361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CC4BDD6-512B-D1AA-7CA4-98335376DAE3}"/>
              </a:ext>
            </a:extLst>
          </p:cNvPr>
          <p:cNvPicPr>
            <a:picLocks noChangeAspect="1"/>
          </p:cNvPicPr>
          <p:nvPr/>
        </p:nvPicPr>
        <p:blipFill rotWithShape="1">
          <a:blip r:embed="rId4"/>
          <a:srcRect l="17869" t="-4482" r="18773" b="84224"/>
          <a:stretch/>
        </p:blipFill>
        <p:spPr>
          <a:xfrm>
            <a:off x="139944" y="4790060"/>
            <a:ext cx="1676400" cy="410590"/>
          </a:xfrm>
          <a:prstGeom prst="rect">
            <a:avLst/>
          </a:prstGeom>
        </p:spPr>
      </p:pic>
      <p:pic>
        <p:nvPicPr>
          <p:cNvPr id="2052" name="Picture 4" descr="Brand Guidelines">
            <a:extLst>
              <a:ext uri="{FF2B5EF4-FFF2-40B4-BE49-F238E27FC236}">
                <a16:creationId xmlns:a16="http://schemas.microsoft.com/office/drawing/2014/main" id="{40E9A8EF-31F2-2F15-CAFD-6A2DE4D3BF51}"/>
              </a:ext>
            </a:extLst>
          </p:cNvPr>
          <p:cNvPicPr>
            <a:picLocks noChangeAspect="1" noChangeArrowheads="1"/>
          </p:cNvPicPr>
          <p:nvPr/>
        </p:nvPicPr>
        <p:blipFill>
          <a:blip r:embed="rId5">
            <a:clrChange>
              <a:clrFrom>
                <a:srgbClr val="FDFEFF"/>
              </a:clrFrom>
              <a:clrTo>
                <a:srgbClr val="FDFEFF">
                  <a:alpha val="0"/>
                </a:srgbClr>
              </a:clrTo>
            </a:clrChange>
            <a:extLst>
              <a:ext uri="{28A0092B-C50C-407E-A947-70E740481C1C}">
                <a14:useLocalDpi xmlns:a14="http://schemas.microsoft.com/office/drawing/2010/main" val="0"/>
              </a:ext>
            </a:extLst>
          </a:blip>
          <a:srcRect/>
          <a:stretch>
            <a:fillRect/>
          </a:stretch>
        </p:blipFill>
        <p:spPr bwMode="auto">
          <a:xfrm>
            <a:off x="2041305" y="4639400"/>
            <a:ext cx="672820" cy="5040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2E20C4-7430-F522-E2CD-ED07819C9EC2}"/>
              </a:ext>
            </a:extLst>
          </p:cNvPr>
          <p:cNvPicPr>
            <a:picLocks noChangeAspect="1"/>
          </p:cNvPicPr>
          <p:nvPr/>
        </p:nvPicPr>
        <p:blipFill>
          <a:blip r:embed="rId6"/>
          <a:stretch>
            <a:fillRect/>
          </a:stretch>
        </p:blipFill>
        <p:spPr>
          <a:xfrm>
            <a:off x="5957064" y="5765467"/>
            <a:ext cx="2786497" cy="925865"/>
          </a:xfrm>
          <a:prstGeom prst="rect">
            <a:avLst/>
          </a:prstGeom>
        </p:spPr>
      </p:pic>
      <p:pic>
        <p:nvPicPr>
          <p:cNvPr id="11" name="Picture 10">
            <a:extLst>
              <a:ext uri="{FF2B5EF4-FFF2-40B4-BE49-F238E27FC236}">
                <a16:creationId xmlns:a16="http://schemas.microsoft.com/office/drawing/2014/main" id="{637194FB-1F61-4E89-0471-9892E8E21958}"/>
              </a:ext>
            </a:extLst>
          </p:cNvPr>
          <p:cNvPicPr>
            <a:picLocks noChangeAspect="1"/>
          </p:cNvPicPr>
          <p:nvPr/>
        </p:nvPicPr>
        <p:blipFill>
          <a:blip r:embed="rId7"/>
          <a:stretch>
            <a:fillRect/>
          </a:stretch>
        </p:blipFill>
        <p:spPr>
          <a:xfrm>
            <a:off x="139944" y="3603284"/>
            <a:ext cx="1055797" cy="1114659"/>
          </a:xfrm>
          <a:prstGeom prst="rect">
            <a:avLst/>
          </a:prstGeom>
        </p:spPr>
      </p:pic>
      <p:pic>
        <p:nvPicPr>
          <p:cNvPr id="12" name="Picture 11">
            <a:extLst>
              <a:ext uri="{FF2B5EF4-FFF2-40B4-BE49-F238E27FC236}">
                <a16:creationId xmlns:a16="http://schemas.microsoft.com/office/drawing/2014/main" id="{07AEEAE5-6E7B-0284-F194-A3F7310DEC8E}"/>
              </a:ext>
            </a:extLst>
          </p:cNvPr>
          <p:cNvPicPr>
            <a:picLocks noChangeAspect="1"/>
          </p:cNvPicPr>
          <p:nvPr/>
        </p:nvPicPr>
        <p:blipFill>
          <a:blip r:embed="rId8"/>
          <a:stretch>
            <a:fillRect/>
          </a:stretch>
        </p:blipFill>
        <p:spPr>
          <a:xfrm>
            <a:off x="3004037" y="3816193"/>
            <a:ext cx="2663115" cy="2908460"/>
          </a:xfrm>
          <a:prstGeom prst="rect">
            <a:avLst/>
          </a:prstGeom>
        </p:spPr>
      </p:pic>
      <p:pic>
        <p:nvPicPr>
          <p:cNvPr id="2060" name="Picture 12">
            <a:extLst>
              <a:ext uri="{FF2B5EF4-FFF2-40B4-BE49-F238E27FC236}">
                <a16:creationId xmlns:a16="http://schemas.microsoft.com/office/drawing/2014/main" id="{FB2E2F7F-F3C2-44F8-3F33-246AAF0FBD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04081" y="5121730"/>
            <a:ext cx="2558265" cy="156960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est Places to Work 2022 Employees&amp;#039; Choice">
            <a:extLst>
              <a:ext uri="{FF2B5EF4-FFF2-40B4-BE49-F238E27FC236}">
                <a16:creationId xmlns:a16="http://schemas.microsoft.com/office/drawing/2014/main" id="{DFB2FDEA-6607-2C63-9F62-058E484DDE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1434" y="3996642"/>
            <a:ext cx="2913560" cy="2569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AD1B099-351F-7AFE-D960-EF5290B7C48E}"/>
              </a:ext>
            </a:extLst>
          </p:cNvPr>
          <p:cNvPicPr>
            <a:picLocks noChangeAspect="1"/>
          </p:cNvPicPr>
          <p:nvPr/>
        </p:nvPicPr>
        <p:blipFill>
          <a:blip r:embed="rId11"/>
          <a:stretch>
            <a:fillRect/>
          </a:stretch>
        </p:blipFill>
        <p:spPr>
          <a:xfrm>
            <a:off x="5871434" y="4381067"/>
            <a:ext cx="2913560" cy="626355"/>
          </a:xfrm>
          <a:prstGeom prst="rect">
            <a:avLst/>
          </a:prstGeom>
        </p:spPr>
      </p:pic>
      <p:pic>
        <p:nvPicPr>
          <p:cNvPr id="2064" name="Picture 16" descr="Forbes Logo PNG images Free Download - Free Transparent PNG Logos">
            <a:extLst>
              <a:ext uri="{FF2B5EF4-FFF2-40B4-BE49-F238E27FC236}">
                <a16:creationId xmlns:a16="http://schemas.microsoft.com/office/drawing/2014/main" id="{9D1C4D74-CE12-6156-B4AC-F714D521D8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4434" y="5237401"/>
            <a:ext cx="1495117" cy="391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BD35AD3-45CA-B5EE-7AD2-3F33B1491AC9}"/>
              </a:ext>
            </a:extLst>
          </p:cNvPr>
          <p:cNvPicPr>
            <a:picLocks noChangeAspect="1"/>
          </p:cNvPicPr>
          <p:nvPr/>
        </p:nvPicPr>
        <p:blipFill rotWithShape="1">
          <a:blip r:embed="rId4"/>
          <a:srcRect t="26452"/>
          <a:stretch/>
        </p:blipFill>
        <p:spPr>
          <a:xfrm>
            <a:off x="192838" y="5200650"/>
            <a:ext cx="2645946" cy="1490682"/>
          </a:xfrm>
          <a:prstGeom prst="rect">
            <a:avLst/>
          </a:prstGeom>
        </p:spPr>
      </p:pic>
      <p:pic>
        <p:nvPicPr>
          <p:cNvPr id="2066" name="Picture 18" descr="Napkin with Dallas, San Antonio, and Houston">
            <a:extLst>
              <a:ext uri="{FF2B5EF4-FFF2-40B4-BE49-F238E27FC236}">
                <a16:creationId xmlns:a16="http://schemas.microsoft.com/office/drawing/2014/main" id="{94BEF29B-145E-1566-21D7-BFBABC50D6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72946" y="1703056"/>
            <a:ext cx="2757253" cy="20679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A97FD2-A753-DDCF-0C92-4A5F81C7DDEE}"/>
              </a:ext>
            </a:extLst>
          </p:cNvPr>
          <p:cNvSpPr txBox="1"/>
          <p:nvPr/>
        </p:nvSpPr>
        <p:spPr>
          <a:xfrm>
            <a:off x="1195741" y="3733327"/>
            <a:ext cx="1530099" cy="830997"/>
          </a:xfrm>
          <a:prstGeom prst="rect">
            <a:avLst/>
          </a:prstGeom>
          <a:noFill/>
        </p:spPr>
        <p:txBody>
          <a:bodyPr wrap="none" rtlCol="0">
            <a:spAutoFit/>
          </a:bodyPr>
          <a:lstStyle/>
          <a:p>
            <a:r>
              <a:rPr lang="en-US" sz="1200" dirty="0">
                <a:solidFill>
                  <a:srgbClr val="545454"/>
                </a:solidFill>
                <a:latin typeface="Univers LT 45 Light" panose="02000403030000020003" pitchFamily="2" charset="0"/>
              </a:rPr>
              <a:t>Best airline in US</a:t>
            </a:r>
          </a:p>
          <a:p>
            <a:r>
              <a:rPr lang="en-US" sz="1200" dirty="0">
                <a:solidFill>
                  <a:srgbClr val="545454"/>
                </a:solidFill>
                <a:latin typeface="Univers LT 45 Light" panose="02000403030000020003" pitchFamily="2" charset="0"/>
              </a:rPr>
              <a:t>Best low-cost in US</a:t>
            </a:r>
          </a:p>
          <a:p>
            <a:r>
              <a:rPr lang="en-US" sz="1200" dirty="0">
                <a:solidFill>
                  <a:srgbClr val="545454"/>
                </a:solidFill>
                <a:latin typeface="Univers LT 45 Light" panose="02000403030000020003" pitchFamily="2" charset="0"/>
              </a:rPr>
              <a:t>Best airline in NA</a:t>
            </a:r>
          </a:p>
          <a:p>
            <a:r>
              <a:rPr lang="en-US" sz="1200" dirty="0">
                <a:solidFill>
                  <a:srgbClr val="545454"/>
                </a:solidFill>
                <a:latin typeface="Univers LT 45 Light" panose="02000403030000020003" pitchFamily="2" charset="0"/>
              </a:rPr>
              <a:t>Best low-cost in NA</a:t>
            </a:r>
          </a:p>
        </p:txBody>
      </p:sp>
    </p:spTree>
    <p:extLst>
      <p:ext uri="{BB962C8B-B14F-4D97-AF65-F5344CB8AC3E}">
        <p14:creationId xmlns:p14="http://schemas.microsoft.com/office/powerpoint/2010/main" val="140836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8AD55-3C16-2BBD-D72A-FD49AFE32815}"/>
              </a:ext>
            </a:extLst>
          </p:cNvPr>
          <p:cNvSpPr>
            <a:spLocks noGrp="1"/>
          </p:cNvSpPr>
          <p:nvPr>
            <p:ph type="title"/>
          </p:nvPr>
        </p:nvSpPr>
        <p:spPr/>
        <p:txBody>
          <a:bodyPr/>
          <a:lstStyle/>
          <a:p>
            <a:r>
              <a:rPr lang="en-US" b="1" dirty="0"/>
              <a:t>Southwest </a:t>
            </a:r>
            <a:r>
              <a:rPr lang="en-US" dirty="0"/>
              <a:t>Low Prices</a:t>
            </a:r>
            <a:endParaRPr lang="en-US" b="1" dirty="0"/>
          </a:p>
        </p:txBody>
      </p:sp>
      <p:sp>
        <p:nvSpPr>
          <p:cNvPr id="4" name="Slide Number Placeholder 3">
            <a:extLst>
              <a:ext uri="{FF2B5EF4-FFF2-40B4-BE49-F238E27FC236}">
                <a16:creationId xmlns:a16="http://schemas.microsoft.com/office/drawing/2014/main" id="{3A568188-C54C-C3AB-0495-3E8B3B6ACF09}"/>
              </a:ext>
            </a:extLst>
          </p:cNvPr>
          <p:cNvSpPr>
            <a:spLocks noGrp="1"/>
          </p:cNvSpPr>
          <p:nvPr>
            <p:ph type="sldNum" sz="quarter" idx="12"/>
          </p:nvPr>
        </p:nvSpPr>
        <p:spPr/>
        <p:txBody>
          <a:bodyPr/>
          <a:lstStyle/>
          <a:p>
            <a:fld id="{A2EBCFBC-0745-914E-B0B1-4125AF1D8E59}" type="slidenum">
              <a:rPr lang="en-US" smtClean="0"/>
              <a:pPr/>
              <a:t>5</a:t>
            </a:fld>
            <a:endParaRPr lang="en-US" dirty="0"/>
          </a:p>
        </p:txBody>
      </p:sp>
      <p:pic>
        <p:nvPicPr>
          <p:cNvPr id="1026" name="Picture 2" descr="How to Find the Cheapest Flights with the Southwest Low Fare Calendar">
            <a:extLst>
              <a:ext uri="{FF2B5EF4-FFF2-40B4-BE49-F238E27FC236}">
                <a16:creationId xmlns:a16="http://schemas.microsoft.com/office/drawing/2014/main" id="{699F490B-A040-3537-F2B3-1FCC380AE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66899"/>
            <a:ext cx="5976728" cy="4828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Book Southwest Airlines Low Fare Calendar Flights?">
            <a:extLst>
              <a:ext uri="{FF2B5EF4-FFF2-40B4-BE49-F238E27FC236}">
                <a16:creationId xmlns:a16="http://schemas.microsoft.com/office/drawing/2014/main" id="{056F7707-45A0-F9B6-8DA2-8733C39D8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7" t="20683" r="31979" b="22447"/>
          <a:stretch/>
        </p:blipFill>
        <p:spPr bwMode="auto">
          <a:xfrm>
            <a:off x="2857499" y="2466202"/>
            <a:ext cx="5791201"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73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07C3-1643-3EC7-6914-4CA7A3067AC8}"/>
              </a:ext>
            </a:extLst>
          </p:cNvPr>
          <p:cNvSpPr>
            <a:spLocks noGrp="1"/>
          </p:cNvSpPr>
          <p:nvPr>
            <p:ph type="title"/>
          </p:nvPr>
        </p:nvSpPr>
        <p:spPr/>
        <p:txBody>
          <a:bodyPr/>
          <a:lstStyle/>
          <a:p>
            <a:r>
              <a:rPr lang="en-US" b="1" dirty="0"/>
              <a:t>Southwest </a:t>
            </a:r>
            <a:r>
              <a:rPr lang="en-US" dirty="0"/>
              <a:t>Fast Turn Time</a:t>
            </a:r>
            <a:endParaRPr lang="en-US" b="1" dirty="0"/>
          </a:p>
        </p:txBody>
      </p:sp>
      <p:sp>
        <p:nvSpPr>
          <p:cNvPr id="3" name="Content Placeholder 2">
            <a:extLst>
              <a:ext uri="{FF2B5EF4-FFF2-40B4-BE49-F238E27FC236}">
                <a16:creationId xmlns:a16="http://schemas.microsoft.com/office/drawing/2014/main" id="{03B6B64D-64BB-F4E4-8CEB-3EC01E6CCE39}"/>
              </a:ext>
            </a:extLst>
          </p:cNvPr>
          <p:cNvSpPr>
            <a:spLocks noGrp="1"/>
          </p:cNvSpPr>
          <p:nvPr>
            <p:ph idx="1"/>
          </p:nvPr>
        </p:nvSpPr>
        <p:spPr>
          <a:xfrm>
            <a:off x="9372600" y="1825625"/>
            <a:ext cx="7886700" cy="4351338"/>
          </a:xfrm>
        </p:spPr>
        <p:txBody>
          <a:bodyPr>
            <a:normAutofit/>
          </a:bodyPr>
          <a:lstStyle/>
          <a:p>
            <a:r>
              <a:rPr lang="en-US" sz="2000" dirty="0"/>
              <a:t>Employee engagement (Ritz, Tessei, Toyota)</a:t>
            </a:r>
          </a:p>
          <a:p>
            <a:r>
              <a:rPr lang="en-US" sz="2000" dirty="0"/>
              <a:t>Reduce set up time, no waste (Toyota)</a:t>
            </a:r>
          </a:p>
          <a:p>
            <a:r>
              <a:rPr lang="en-US" sz="2000" dirty="0"/>
              <a:t>Pre-process (queueing)</a:t>
            </a:r>
          </a:p>
          <a:p>
            <a:r>
              <a:rPr lang="en-US" sz="2000" dirty="0"/>
              <a:t>Resource pooling: pilots and air hostesses clean the plane</a:t>
            </a:r>
          </a:p>
          <a:p>
            <a:r>
              <a:rPr lang="en-US" sz="2000" dirty="0"/>
              <a:t>Southwest Turn Test (quality)</a:t>
            </a:r>
          </a:p>
        </p:txBody>
      </p:sp>
      <p:sp>
        <p:nvSpPr>
          <p:cNvPr id="4" name="Slide Number Placeholder 3">
            <a:extLst>
              <a:ext uri="{FF2B5EF4-FFF2-40B4-BE49-F238E27FC236}">
                <a16:creationId xmlns:a16="http://schemas.microsoft.com/office/drawing/2014/main" id="{8C0FE0FE-674B-2E58-F6C0-987F235E9707}"/>
              </a:ext>
            </a:extLst>
          </p:cNvPr>
          <p:cNvSpPr>
            <a:spLocks noGrp="1"/>
          </p:cNvSpPr>
          <p:nvPr>
            <p:ph type="sldNum" sz="quarter" idx="12"/>
          </p:nvPr>
        </p:nvSpPr>
        <p:spPr/>
        <p:txBody>
          <a:bodyPr/>
          <a:lstStyle/>
          <a:p>
            <a:fld id="{A2EBCFBC-0745-914E-B0B1-4125AF1D8E59}" type="slidenum">
              <a:rPr lang="en-US" smtClean="0"/>
              <a:pPr/>
              <a:t>6</a:t>
            </a:fld>
            <a:endParaRPr lang="en-US" dirty="0"/>
          </a:p>
        </p:txBody>
      </p:sp>
      <p:pic>
        <p:nvPicPr>
          <p:cNvPr id="2050" name="Picture 2">
            <a:extLst>
              <a:ext uri="{FF2B5EF4-FFF2-40B4-BE49-F238E27FC236}">
                <a16:creationId xmlns:a16="http://schemas.microsoft.com/office/drawing/2014/main" id="{36B2C6E2-942E-FA40-C6C6-3AB706132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47" y="2052537"/>
            <a:ext cx="6550492" cy="46387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9FC541-82D5-BD43-1531-B20FA93AF4E6}"/>
              </a:ext>
            </a:extLst>
          </p:cNvPr>
          <p:cNvSpPr txBox="1"/>
          <p:nvPr/>
        </p:nvSpPr>
        <p:spPr>
          <a:xfrm>
            <a:off x="7106237" y="2052537"/>
            <a:ext cx="1282082" cy="1015663"/>
          </a:xfrm>
          <a:prstGeom prst="rect">
            <a:avLst/>
          </a:prstGeom>
          <a:noFill/>
        </p:spPr>
        <p:txBody>
          <a:bodyPr wrap="none" rtlCol="0">
            <a:spAutoFit/>
          </a:bodyPr>
          <a:lstStyle/>
          <a:p>
            <a:r>
              <a:rPr lang="en-US" sz="2000" dirty="0">
                <a:solidFill>
                  <a:srgbClr val="545454"/>
                </a:solidFill>
                <a:latin typeface="Univers LT 45 Light" panose="02000403030000020003" pitchFamily="2" charset="0"/>
              </a:rPr>
              <a:t>Industry </a:t>
            </a:r>
            <a:br>
              <a:rPr lang="en-US" sz="2000" dirty="0">
                <a:solidFill>
                  <a:srgbClr val="545454"/>
                </a:solidFill>
                <a:latin typeface="Univers LT 45 Light" panose="02000403030000020003" pitchFamily="2" charset="0"/>
              </a:rPr>
            </a:br>
            <a:r>
              <a:rPr lang="en-US" sz="2000" dirty="0">
                <a:solidFill>
                  <a:srgbClr val="545454"/>
                </a:solidFill>
                <a:latin typeface="Univers LT 45 Light" panose="02000403030000020003" pitchFamily="2" charset="0"/>
              </a:rPr>
              <a:t>average</a:t>
            </a:r>
          </a:p>
          <a:p>
            <a:r>
              <a:rPr lang="en-US" sz="2000" dirty="0">
                <a:solidFill>
                  <a:srgbClr val="545454"/>
                </a:solidFill>
                <a:latin typeface="Univers LT 45 Light" panose="02000403030000020003" pitchFamily="2" charset="0"/>
              </a:rPr>
              <a:t>1-1.5 hour</a:t>
            </a:r>
          </a:p>
        </p:txBody>
      </p:sp>
      <p:sp>
        <p:nvSpPr>
          <p:cNvPr id="7" name="TextBox 6">
            <a:extLst>
              <a:ext uri="{FF2B5EF4-FFF2-40B4-BE49-F238E27FC236}">
                <a16:creationId xmlns:a16="http://schemas.microsoft.com/office/drawing/2014/main" id="{CD75F9C8-CAF0-D9B1-B576-1D78D1BAD19A}"/>
              </a:ext>
            </a:extLst>
          </p:cNvPr>
          <p:cNvSpPr txBox="1"/>
          <p:nvPr/>
        </p:nvSpPr>
        <p:spPr>
          <a:xfrm>
            <a:off x="7106237" y="3249039"/>
            <a:ext cx="1519647" cy="2246769"/>
          </a:xfrm>
          <a:prstGeom prst="rect">
            <a:avLst/>
          </a:prstGeom>
          <a:noFill/>
        </p:spPr>
        <p:txBody>
          <a:bodyPr wrap="none" rtlCol="0">
            <a:spAutoFit/>
          </a:bodyPr>
          <a:lstStyle/>
          <a:p>
            <a:r>
              <a:rPr lang="en-US" sz="2000" b="1" dirty="0">
                <a:solidFill>
                  <a:srgbClr val="545454"/>
                </a:solidFill>
                <a:latin typeface="Univers LT 45 Light" panose="02000403030000020003" pitchFamily="2" charset="0"/>
              </a:rPr>
              <a:t>Southwest</a:t>
            </a:r>
          </a:p>
          <a:p>
            <a:r>
              <a:rPr lang="en-US" sz="2000" dirty="0">
                <a:solidFill>
                  <a:srgbClr val="545454"/>
                </a:solidFill>
                <a:latin typeface="Univers LT 45 Light" panose="02000403030000020003" pitchFamily="2" charset="0"/>
              </a:rPr>
              <a:t>1970s</a:t>
            </a:r>
          </a:p>
          <a:p>
            <a:r>
              <a:rPr lang="en-US" sz="2000" dirty="0">
                <a:solidFill>
                  <a:srgbClr val="545454"/>
                </a:solidFill>
                <a:latin typeface="Univers LT 45 Light" panose="02000403030000020003" pitchFamily="2" charset="0"/>
              </a:rPr>
              <a:t>10 minutes</a:t>
            </a:r>
          </a:p>
          <a:p>
            <a:endParaRPr lang="en-US" sz="2000" dirty="0">
              <a:solidFill>
                <a:srgbClr val="545454"/>
              </a:solidFill>
              <a:latin typeface="Univers LT 45 Light" panose="02000403030000020003" pitchFamily="2" charset="0"/>
            </a:endParaRPr>
          </a:p>
          <a:p>
            <a:r>
              <a:rPr lang="en-US" sz="2000" b="1" dirty="0">
                <a:solidFill>
                  <a:srgbClr val="545454"/>
                </a:solidFill>
                <a:latin typeface="Univers LT 45 Light" panose="02000403030000020003" pitchFamily="2" charset="0"/>
              </a:rPr>
              <a:t>Now</a:t>
            </a:r>
          </a:p>
          <a:p>
            <a:r>
              <a:rPr lang="en-US" sz="2000" dirty="0">
                <a:solidFill>
                  <a:srgbClr val="545454"/>
                </a:solidFill>
                <a:latin typeface="Univers LT 45 Light" panose="02000403030000020003" pitchFamily="2" charset="0"/>
              </a:rPr>
              <a:t>30 minutes</a:t>
            </a:r>
          </a:p>
          <a:p>
            <a:endParaRPr lang="en-US" sz="2000" dirty="0">
              <a:solidFill>
                <a:srgbClr val="545454"/>
              </a:solidFill>
              <a:latin typeface="Univers LT 45 Light" panose="02000403030000020003" pitchFamily="2" charset="0"/>
            </a:endParaRPr>
          </a:p>
        </p:txBody>
      </p:sp>
    </p:spTree>
    <p:extLst>
      <p:ext uri="{BB962C8B-B14F-4D97-AF65-F5344CB8AC3E}">
        <p14:creationId xmlns:p14="http://schemas.microsoft.com/office/powerpoint/2010/main" val="263700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07C3-1643-3EC7-6914-4CA7A3067AC8}"/>
              </a:ext>
            </a:extLst>
          </p:cNvPr>
          <p:cNvSpPr>
            <a:spLocks noGrp="1"/>
          </p:cNvSpPr>
          <p:nvPr>
            <p:ph type="title"/>
          </p:nvPr>
        </p:nvSpPr>
        <p:spPr/>
        <p:txBody>
          <a:bodyPr/>
          <a:lstStyle/>
          <a:p>
            <a:r>
              <a:rPr lang="en-US" b="1" dirty="0"/>
              <a:t>Southwest </a:t>
            </a:r>
            <a:r>
              <a:rPr lang="en-US" dirty="0"/>
              <a:t>Reduce Variability</a:t>
            </a:r>
            <a:endParaRPr lang="en-US" b="1" dirty="0"/>
          </a:p>
        </p:txBody>
      </p:sp>
      <p:sp>
        <p:nvSpPr>
          <p:cNvPr id="3" name="Content Placeholder 2">
            <a:extLst>
              <a:ext uri="{FF2B5EF4-FFF2-40B4-BE49-F238E27FC236}">
                <a16:creationId xmlns:a16="http://schemas.microsoft.com/office/drawing/2014/main" id="{03B6B64D-64BB-F4E4-8CEB-3EC01E6CCE39}"/>
              </a:ext>
            </a:extLst>
          </p:cNvPr>
          <p:cNvSpPr>
            <a:spLocks noGrp="1"/>
          </p:cNvSpPr>
          <p:nvPr>
            <p:ph idx="1"/>
          </p:nvPr>
        </p:nvSpPr>
        <p:spPr>
          <a:xfrm>
            <a:off x="9372600" y="1825625"/>
            <a:ext cx="7886700" cy="4351338"/>
          </a:xfrm>
        </p:spPr>
        <p:txBody>
          <a:bodyPr>
            <a:normAutofit/>
          </a:bodyPr>
          <a:lstStyle/>
          <a:p>
            <a:r>
              <a:rPr lang="en-US" sz="2000" dirty="0"/>
              <a:t>Employee engagement (Ritz, Tessei, Toyota)</a:t>
            </a:r>
          </a:p>
          <a:p>
            <a:r>
              <a:rPr lang="en-US" sz="2000" dirty="0"/>
              <a:t>Reduce set up time, no waste (Toyota)</a:t>
            </a:r>
          </a:p>
          <a:p>
            <a:r>
              <a:rPr lang="en-US" sz="2000" dirty="0"/>
              <a:t>Pre-process (queueing)</a:t>
            </a:r>
          </a:p>
          <a:p>
            <a:r>
              <a:rPr lang="en-US" sz="2000" dirty="0"/>
              <a:t>Resource pooling: pilots and air hostesses clean the plane</a:t>
            </a:r>
          </a:p>
          <a:p>
            <a:r>
              <a:rPr lang="en-US" sz="2000" dirty="0"/>
              <a:t>Southwest Turn Test (quality)</a:t>
            </a:r>
          </a:p>
        </p:txBody>
      </p:sp>
      <p:sp>
        <p:nvSpPr>
          <p:cNvPr id="4" name="Slide Number Placeholder 3">
            <a:extLst>
              <a:ext uri="{FF2B5EF4-FFF2-40B4-BE49-F238E27FC236}">
                <a16:creationId xmlns:a16="http://schemas.microsoft.com/office/drawing/2014/main" id="{8C0FE0FE-674B-2E58-F6C0-987F235E9707}"/>
              </a:ext>
            </a:extLst>
          </p:cNvPr>
          <p:cNvSpPr>
            <a:spLocks noGrp="1"/>
          </p:cNvSpPr>
          <p:nvPr>
            <p:ph type="sldNum" sz="quarter" idx="12"/>
          </p:nvPr>
        </p:nvSpPr>
        <p:spPr/>
        <p:txBody>
          <a:bodyPr/>
          <a:lstStyle/>
          <a:p>
            <a:fld id="{A2EBCFBC-0745-914E-B0B1-4125AF1D8E59}" type="slidenum">
              <a:rPr lang="en-US" smtClean="0"/>
              <a:pPr/>
              <a:t>7</a:t>
            </a:fld>
            <a:endParaRPr lang="en-US" dirty="0"/>
          </a:p>
        </p:txBody>
      </p:sp>
      <p:pic>
        <p:nvPicPr>
          <p:cNvPr id="3074" name="Picture 2" descr="Why There's No Room for Your Carry-On Bags in the Overhead Bin | Fortune">
            <a:extLst>
              <a:ext uri="{FF2B5EF4-FFF2-40B4-BE49-F238E27FC236}">
                <a16:creationId xmlns:a16="http://schemas.microsoft.com/office/drawing/2014/main" id="{729878EA-832D-B3C1-A012-3EA305720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109807"/>
            <a:ext cx="6872288" cy="4581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ags Fly Free On Southwest Airlines - Big Fan of Fashion Handbags and  Luggage">
            <a:extLst>
              <a:ext uri="{FF2B5EF4-FFF2-40B4-BE49-F238E27FC236}">
                <a16:creationId xmlns:a16="http://schemas.microsoft.com/office/drawing/2014/main" id="{3BF28EAC-3C48-1C30-C41A-040811ED1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864" y="2503011"/>
            <a:ext cx="5046848" cy="299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62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26D015-483E-3BEC-33FC-13F9A6257943}"/>
              </a:ext>
            </a:extLst>
          </p:cNvPr>
          <p:cNvSpPr>
            <a:spLocks noGrp="1"/>
          </p:cNvSpPr>
          <p:nvPr>
            <p:ph type="sldNum" sz="quarter" idx="12"/>
          </p:nvPr>
        </p:nvSpPr>
        <p:spPr/>
        <p:txBody>
          <a:bodyPr/>
          <a:lstStyle/>
          <a:p>
            <a:fld id="{A2EBCFBC-0745-914E-B0B1-4125AF1D8E59}" type="slidenum">
              <a:rPr lang="en-US" smtClean="0"/>
              <a:pPr/>
              <a:t>8</a:t>
            </a:fld>
            <a:endParaRPr lang="en-US" dirty="0"/>
          </a:p>
        </p:txBody>
      </p:sp>
      <p:pic>
        <p:nvPicPr>
          <p:cNvPr id="5" name="Picture 8" descr="It's my first time flying Southwest - what should I expect?">
            <a:extLst>
              <a:ext uri="{FF2B5EF4-FFF2-40B4-BE49-F238E27FC236}">
                <a16:creationId xmlns:a16="http://schemas.microsoft.com/office/drawing/2014/main" id="{AEEE9E2C-F28D-EB8D-73F3-EFE99B4EDF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5556"/>
          <a:stretch/>
        </p:blipFill>
        <p:spPr bwMode="auto">
          <a:xfrm>
            <a:off x="219151" y="132369"/>
            <a:ext cx="4572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71A3326-B12B-90E1-3AF6-639926817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675" y="2007227"/>
            <a:ext cx="4286174" cy="468410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view: Southwest Boeing 737 MAX 8 Launch Experience">
            <a:extLst>
              <a:ext uri="{FF2B5EF4-FFF2-40B4-BE49-F238E27FC236}">
                <a16:creationId xmlns:a16="http://schemas.microsoft.com/office/drawing/2014/main" id="{387A93CB-7599-F4AF-9CCF-BE019EBB21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75" t="4726" r="17708" b="2349"/>
          <a:stretch/>
        </p:blipFill>
        <p:spPr bwMode="auto">
          <a:xfrm>
            <a:off x="285826" y="3325831"/>
            <a:ext cx="4114724" cy="337116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74C20E-E0E2-3425-CA70-CFE475FEBC0A}"/>
              </a:ext>
            </a:extLst>
          </p:cNvPr>
          <p:cNvSpPr txBox="1"/>
          <p:nvPr/>
        </p:nvSpPr>
        <p:spPr>
          <a:xfrm>
            <a:off x="5029197" y="733039"/>
            <a:ext cx="2799741" cy="923330"/>
          </a:xfrm>
          <a:prstGeom prst="rect">
            <a:avLst/>
          </a:prstGeom>
          <a:noFill/>
        </p:spPr>
        <p:txBody>
          <a:bodyPr wrap="none" rtlCol="0">
            <a:spAutoFit/>
          </a:bodyPr>
          <a:lstStyle/>
          <a:p>
            <a:r>
              <a:rPr lang="en-US" b="1" dirty="0">
                <a:solidFill>
                  <a:srgbClr val="545454"/>
                </a:solidFill>
                <a:latin typeface="Univers LT 45 Light" panose="02000403030000020003" pitchFamily="2" charset="0"/>
              </a:rPr>
              <a:t>Set expectations</a:t>
            </a:r>
          </a:p>
          <a:p>
            <a:r>
              <a:rPr lang="en-US" b="1" dirty="0">
                <a:solidFill>
                  <a:srgbClr val="545454"/>
                </a:solidFill>
                <a:latin typeface="Univers LT 45 Light" panose="02000403030000020003" pitchFamily="2" charset="0"/>
              </a:rPr>
              <a:t>Urgency to board</a:t>
            </a:r>
          </a:p>
          <a:p>
            <a:r>
              <a:rPr lang="en-US" b="1" dirty="0">
                <a:solidFill>
                  <a:srgbClr val="545454"/>
                </a:solidFill>
                <a:latin typeface="Univers LT 45 Light" panose="02000403030000020003" pitchFamily="2" charset="0"/>
              </a:rPr>
              <a:t>Psychology of queueing</a:t>
            </a:r>
          </a:p>
        </p:txBody>
      </p:sp>
    </p:spTree>
    <p:extLst>
      <p:ext uri="{BB962C8B-B14F-4D97-AF65-F5344CB8AC3E}">
        <p14:creationId xmlns:p14="http://schemas.microsoft.com/office/powerpoint/2010/main" val="35516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34367</TotalTime>
  <Words>1804</Words>
  <Application>Microsoft Macintosh PowerPoint</Application>
  <PresentationFormat>On-screen Show (4:3)</PresentationFormat>
  <Paragraphs>293</Paragraphs>
  <Slides>30</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Times New Roman</vt:lpstr>
      <vt:lpstr>Univers LT 45 Light</vt:lpstr>
      <vt:lpstr>Office Theme</vt:lpstr>
      <vt:lpstr>UGBA 141 Production and Operations Management</vt:lpstr>
      <vt:lpstr>Course Announcement</vt:lpstr>
      <vt:lpstr>UGBA141 Overview</vt:lpstr>
      <vt:lpstr>Matching Supply with Demand Creates Value</vt:lpstr>
      <vt:lpstr>Case Study:</vt:lpstr>
      <vt:lpstr>Southwest Low Prices</vt:lpstr>
      <vt:lpstr>Southwest Fast Turn Time</vt:lpstr>
      <vt:lpstr>Southwest Reduce Variability</vt:lpstr>
      <vt:lpstr>PowerPoint Presentation</vt:lpstr>
      <vt:lpstr>Southwest All 737</vt:lpstr>
      <vt:lpstr>Southwest Empower Workers</vt:lpstr>
      <vt:lpstr>PowerPoint Presentation</vt:lpstr>
      <vt:lpstr>Southwest Point-to-Point</vt:lpstr>
      <vt:lpstr>Hub-and-Spoke</vt:lpstr>
      <vt:lpstr>Southwest Focused, Integrated</vt:lpstr>
      <vt:lpstr>Process Key Concepts</vt:lpstr>
      <vt:lpstr>Variability in Process Quality</vt:lpstr>
      <vt:lpstr>Variability in Process Queue</vt:lpstr>
      <vt:lpstr>SCM Critical Ratio/Newsvendor</vt:lpstr>
      <vt:lpstr>Operations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Operations Principles</vt:lpstr>
      <vt:lpstr>It’s Been a Fun Semester!</vt:lpstr>
      <vt:lpstr>Course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Sinchaisri, Park</cp:lastModifiedBy>
  <cp:revision>1423</cp:revision>
  <dcterms:created xsi:type="dcterms:W3CDTF">2017-02-28T00:13:09Z</dcterms:created>
  <dcterms:modified xsi:type="dcterms:W3CDTF">2022-04-28T00:02:30Z</dcterms:modified>
</cp:coreProperties>
</file>